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331" r:id="rId2"/>
    <p:sldId id="257" r:id="rId3"/>
    <p:sldId id="327" r:id="rId4"/>
    <p:sldId id="335" r:id="rId5"/>
    <p:sldId id="336" r:id="rId6"/>
    <p:sldId id="321" r:id="rId7"/>
    <p:sldId id="323" r:id="rId8"/>
    <p:sldId id="333" r:id="rId9"/>
    <p:sldId id="334" r:id="rId10"/>
    <p:sldId id="337" r:id="rId11"/>
    <p:sldId id="338" r:id="rId12"/>
    <p:sldId id="341" r:id="rId13"/>
    <p:sldId id="340" r:id="rId14"/>
    <p:sldId id="347" r:id="rId15"/>
    <p:sldId id="339" r:id="rId16"/>
    <p:sldId id="350" r:id="rId17"/>
    <p:sldId id="346" r:id="rId18"/>
    <p:sldId id="349" r:id="rId19"/>
    <p:sldId id="342" r:id="rId20"/>
    <p:sldId id="351" r:id="rId21"/>
    <p:sldId id="329" r:id="rId22"/>
    <p:sldId id="344" r:id="rId23"/>
    <p:sldId id="348" r:id="rId24"/>
    <p:sldId id="352" r:id="rId25"/>
    <p:sldId id="32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43249" autoAdjust="0"/>
  </p:normalViewPr>
  <p:slideViewPr>
    <p:cSldViewPr>
      <p:cViewPr>
        <p:scale>
          <a:sx n="50" d="100"/>
          <a:sy n="50" d="100"/>
        </p:scale>
        <p:origin x="-338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1CCF1-08EA-4F8E-8B79-A0DEE78178AC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</dgm:pt>
    <dgm:pt modelId="{165E2F96-87F7-4720-A248-9A19BE83E692}">
      <dgm:prSet phldrT="[Text]"/>
      <dgm:spPr/>
      <dgm:t>
        <a:bodyPr/>
        <a:lstStyle/>
        <a:p>
          <a:r>
            <a:rPr lang="en-GB" dirty="0" smtClean="0"/>
            <a:t>Basic Select</a:t>
          </a:r>
          <a:endParaRPr lang="en-GB" dirty="0"/>
        </a:p>
      </dgm:t>
    </dgm:pt>
    <dgm:pt modelId="{8BE90F42-46A9-40D1-A260-AF871C119339}" type="parTrans" cxnId="{C41127C7-0CED-4CCE-9906-85B569B1BF98}">
      <dgm:prSet/>
      <dgm:spPr/>
      <dgm:t>
        <a:bodyPr/>
        <a:lstStyle/>
        <a:p>
          <a:endParaRPr lang="en-GB"/>
        </a:p>
      </dgm:t>
    </dgm:pt>
    <dgm:pt modelId="{68D66782-3401-498E-B50A-1C8FFDF873CE}" type="sibTrans" cxnId="{C41127C7-0CED-4CCE-9906-85B569B1BF98}">
      <dgm:prSet/>
      <dgm:spPr/>
      <dgm:t>
        <a:bodyPr/>
        <a:lstStyle/>
        <a:p>
          <a:endParaRPr lang="en-GB"/>
        </a:p>
      </dgm:t>
    </dgm:pt>
    <dgm:pt modelId="{1352E1E0-F784-47D6-B30D-4616281788B5}">
      <dgm:prSet phldrT="[Text]"/>
      <dgm:spPr/>
      <dgm:t>
        <a:bodyPr/>
        <a:lstStyle/>
        <a:p>
          <a:r>
            <a:rPr lang="en-GB" dirty="0" smtClean="0"/>
            <a:t>Data storage</a:t>
          </a:r>
          <a:endParaRPr lang="en-GB" dirty="0"/>
        </a:p>
      </dgm:t>
    </dgm:pt>
    <dgm:pt modelId="{5F9AAE42-4CDD-437A-BAC3-6363AD4C9095}" type="parTrans" cxnId="{1C1E2807-F3D2-46DB-BE2F-9B039AEA5E84}">
      <dgm:prSet/>
      <dgm:spPr/>
      <dgm:t>
        <a:bodyPr/>
        <a:lstStyle/>
        <a:p>
          <a:endParaRPr lang="en-GB"/>
        </a:p>
      </dgm:t>
    </dgm:pt>
    <dgm:pt modelId="{763E5555-CDBD-4FE1-9F98-ECA76FB74FC7}" type="sibTrans" cxnId="{1C1E2807-F3D2-46DB-BE2F-9B039AEA5E84}">
      <dgm:prSet/>
      <dgm:spPr/>
      <dgm:t>
        <a:bodyPr/>
        <a:lstStyle/>
        <a:p>
          <a:endParaRPr lang="en-GB"/>
        </a:p>
      </dgm:t>
    </dgm:pt>
    <dgm:pt modelId="{19AE95B9-F7F9-4E42-A5E2-315E4C00FDFA}">
      <dgm:prSet phldrT="[Text]"/>
      <dgm:spPr/>
      <dgm:t>
        <a:bodyPr/>
        <a:lstStyle/>
        <a:p>
          <a:r>
            <a:rPr lang="en-GB" dirty="0" smtClean="0"/>
            <a:t>Hardware</a:t>
          </a:r>
          <a:endParaRPr lang="en-GB" dirty="0"/>
        </a:p>
      </dgm:t>
    </dgm:pt>
    <dgm:pt modelId="{94028C18-7C08-412B-A99D-50F3DB693BEE}" type="parTrans" cxnId="{2CCDE1EA-2544-4371-801D-5C7A4B5A30E7}">
      <dgm:prSet/>
      <dgm:spPr/>
      <dgm:t>
        <a:bodyPr/>
        <a:lstStyle/>
        <a:p>
          <a:endParaRPr lang="en-GB"/>
        </a:p>
      </dgm:t>
    </dgm:pt>
    <dgm:pt modelId="{14505212-A5DA-447D-BC86-3E0998B94C3F}" type="sibTrans" cxnId="{2CCDE1EA-2544-4371-801D-5C7A4B5A30E7}">
      <dgm:prSet/>
      <dgm:spPr/>
      <dgm:t>
        <a:bodyPr/>
        <a:lstStyle/>
        <a:p>
          <a:endParaRPr lang="en-GB"/>
        </a:p>
      </dgm:t>
    </dgm:pt>
    <dgm:pt modelId="{587D5AD2-748C-4E54-8DB4-04E81C01CE9D}">
      <dgm:prSet phldrT="[Text]"/>
      <dgm:spPr/>
      <dgm:t>
        <a:bodyPr/>
        <a:lstStyle/>
        <a:p>
          <a:r>
            <a:rPr lang="en-GB" dirty="0" smtClean="0"/>
            <a:t>Finance APIs</a:t>
          </a:r>
          <a:endParaRPr lang="en-GB" dirty="0"/>
        </a:p>
      </dgm:t>
    </dgm:pt>
    <dgm:pt modelId="{30C82D5B-C28D-43F8-B88E-987F23559661}" type="parTrans" cxnId="{DAA0E910-0601-4856-96FD-B06D16FF2537}">
      <dgm:prSet/>
      <dgm:spPr/>
      <dgm:t>
        <a:bodyPr/>
        <a:lstStyle/>
        <a:p>
          <a:endParaRPr lang="en-GB"/>
        </a:p>
      </dgm:t>
    </dgm:pt>
    <dgm:pt modelId="{1CBAC899-C850-42FD-A97D-07A76B554562}" type="sibTrans" cxnId="{DAA0E910-0601-4856-96FD-B06D16FF2537}">
      <dgm:prSet/>
      <dgm:spPr/>
      <dgm:t>
        <a:bodyPr/>
        <a:lstStyle/>
        <a:p>
          <a:endParaRPr lang="en-GB"/>
        </a:p>
      </dgm:t>
    </dgm:pt>
    <dgm:pt modelId="{7E28088E-5FB2-4C33-9B12-1B36BAFB7247}">
      <dgm:prSet phldrT="[Text]"/>
      <dgm:spPr/>
      <dgm:t>
        <a:bodyPr/>
        <a:lstStyle/>
        <a:p>
          <a:r>
            <a:rPr lang="en-GB" dirty="0" smtClean="0"/>
            <a:t>Analytics</a:t>
          </a:r>
          <a:endParaRPr lang="en-GB" dirty="0"/>
        </a:p>
      </dgm:t>
    </dgm:pt>
    <dgm:pt modelId="{9831B961-942A-4E1F-8B05-9CD16D104732}" type="parTrans" cxnId="{C0B61618-5E10-48C4-B82B-F81010222B68}">
      <dgm:prSet/>
      <dgm:spPr/>
      <dgm:t>
        <a:bodyPr/>
        <a:lstStyle/>
        <a:p>
          <a:endParaRPr lang="en-GB"/>
        </a:p>
      </dgm:t>
    </dgm:pt>
    <dgm:pt modelId="{53131FB6-4525-4398-8C99-5525B0F481D6}" type="sibTrans" cxnId="{C0B61618-5E10-48C4-B82B-F81010222B68}">
      <dgm:prSet/>
      <dgm:spPr/>
      <dgm:t>
        <a:bodyPr/>
        <a:lstStyle/>
        <a:p>
          <a:endParaRPr lang="en-GB"/>
        </a:p>
      </dgm:t>
    </dgm:pt>
    <dgm:pt modelId="{9F82A7EB-1129-4140-8172-5B8B7FF0967D}">
      <dgm:prSet phldrT="[Text]"/>
      <dgm:spPr/>
      <dgm:t>
        <a:bodyPr/>
        <a:lstStyle/>
        <a:p>
          <a:r>
            <a:rPr lang="en-GB" dirty="0" smtClean="0"/>
            <a:t>Users / </a:t>
          </a:r>
          <a:r>
            <a:rPr lang="en-GB" b="1" dirty="0" smtClean="0">
              <a:solidFill>
                <a:srgbClr val="FF0000"/>
              </a:solidFill>
            </a:rPr>
            <a:t>Action</a:t>
          </a:r>
          <a:endParaRPr lang="en-GB" b="1" dirty="0">
            <a:solidFill>
              <a:srgbClr val="FF0000"/>
            </a:solidFill>
          </a:endParaRPr>
        </a:p>
      </dgm:t>
    </dgm:pt>
    <dgm:pt modelId="{81C7FE89-98F6-4621-BF8E-83623EC9B047}" type="parTrans" cxnId="{BC81881A-54AE-4BCA-B407-02FE8CF4E0F0}">
      <dgm:prSet/>
      <dgm:spPr/>
      <dgm:t>
        <a:bodyPr/>
        <a:lstStyle/>
        <a:p>
          <a:endParaRPr lang="en-GB"/>
        </a:p>
      </dgm:t>
    </dgm:pt>
    <dgm:pt modelId="{752D10BD-8016-4262-B01A-B59AAF2E805B}" type="sibTrans" cxnId="{BC81881A-54AE-4BCA-B407-02FE8CF4E0F0}">
      <dgm:prSet/>
      <dgm:spPr/>
      <dgm:t>
        <a:bodyPr/>
        <a:lstStyle/>
        <a:p>
          <a:endParaRPr lang="en-GB"/>
        </a:p>
      </dgm:t>
    </dgm:pt>
    <dgm:pt modelId="{4552716A-7657-4DCB-9354-58AA343F9EA1}">
      <dgm:prSet phldrT="[Text]"/>
      <dgm:spPr/>
      <dgm:t>
        <a:bodyPr/>
        <a:lstStyle/>
        <a:p>
          <a:r>
            <a:rPr lang="en-GB" dirty="0" smtClean="0"/>
            <a:t>External APIs / Market Data</a:t>
          </a:r>
          <a:endParaRPr lang="en-GB" dirty="0"/>
        </a:p>
      </dgm:t>
    </dgm:pt>
    <dgm:pt modelId="{E8EA0A25-3B56-4C32-9FA9-A4E99BE29724}" type="parTrans" cxnId="{EF15F13D-30FF-4AD8-BDDB-369E4EA5C92F}">
      <dgm:prSet/>
      <dgm:spPr/>
      <dgm:t>
        <a:bodyPr/>
        <a:lstStyle/>
        <a:p>
          <a:endParaRPr lang="en-GB"/>
        </a:p>
      </dgm:t>
    </dgm:pt>
    <dgm:pt modelId="{325C6813-494F-4DB9-8F89-17D5D54AB135}" type="sibTrans" cxnId="{EF15F13D-30FF-4AD8-BDDB-369E4EA5C92F}">
      <dgm:prSet/>
      <dgm:spPr/>
      <dgm:t>
        <a:bodyPr/>
        <a:lstStyle/>
        <a:p>
          <a:endParaRPr lang="en-GB"/>
        </a:p>
      </dgm:t>
    </dgm:pt>
    <dgm:pt modelId="{4B106FB4-62EB-465D-93C6-202B67C74E68}" type="pres">
      <dgm:prSet presAssocID="{A271CCF1-08EA-4F8E-8B79-A0DEE78178AC}" presName="compositeShape" presStyleCnt="0">
        <dgm:presLayoutVars>
          <dgm:dir/>
          <dgm:resizeHandles/>
        </dgm:presLayoutVars>
      </dgm:prSet>
      <dgm:spPr/>
    </dgm:pt>
    <dgm:pt modelId="{5427BC45-A5C0-4959-9F97-53230EC2E42B}" type="pres">
      <dgm:prSet presAssocID="{A271CCF1-08EA-4F8E-8B79-A0DEE78178AC}" presName="pyramid" presStyleLbl="node1" presStyleIdx="0" presStyleCnt="1"/>
      <dgm:spPr/>
    </dgm:pt>
    <dgm:pt modelId="{E4C48B01-47CD-48EF-9DAB-9D2DAF9D954D}" type="pres">
      <dgm:prSet presAssocID="{A271CCF1-08EA-4F8E-8B79-A0DEE78178AC}" presName="theList" presStyleCnt="0"/>
      <dgm:spPr/>
    </dgm:pt>
    <dgm:pt modelId="{2DA624B9-ECFA-4EE7-B3AF-228ADD300247}" type="pres">
      <dgm:prSet presAssocID="{9F82A7EB-1129-4140-8172-5B8B7FF0967D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CA2F13-0BCC-4C05-9AFD-2446F9C0797C}" type="pres">
      <dgm:prSet presAssocID="{9F82A7EB-1129-4140-8172-5B8B7FF0967D}" presName="aSpace" presStyleCnt="0"/>
      <dgm:spPr/>
    </dgm:pt>
    <dgm:pt modelId="{CAE4D5F5-B829-4B0F-A208-9F3251523E3D}" type="pres">
      <dgm:prSet presAssocID="{7E28088E-5FB2-4C33-9B12-1B36BAFB7247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B09BF9-C26F-42FF-A0A7-D355513E4D39}" type="pres">
      <dgm:prSet presAssocID="{7E28088E-5FB2-4C33-9B12-1B36BAFB7247}" presName="aSpace" presStyleCnt="0"/>
      <dgm:spPr/>
    </dgm:pt>
    <dgm:pt modelId="{9AC4CF3A-8FEC-484F-939E-747AA386465C}" type="pres">
      <dgm:prSet presAssocID="{587D5AD2-748C-4E54-8DB4-04E81C01CE9D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F01819-3D21-4430-BCA8-FF591916F90D}" type="pres">
      <dgm:prSet presAssocID="{587D5AD2-748C-4E54-8DB4-04E81C01CE9D}" presName="aSpace" presStyleCnt="0"/>
      <dgm:spPr/>
    </dgm:pt>
    <dgm:pt modelId="{9B2E9302-2ED9-4F2B-A7FA-9CBB990CDD19}" type="pres">
      <dgm:prSet presAssocID="{165E2F96-87F7-4720-A248-9A19BE83E692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B0D01F-00C2-4494-814E-7733718AC88D}" type="pres">
      <dgm:prSet presAssocID="{165E2F96-87F7-4720-A248-9A19BE83E692}" presName="aSpace" presStyleCnt="0"/>
      <dgm:spPr/>
    </dgm:pt>
    <dgm:pt modelId="{C9B4FA03-2684-47C6-9182-ACF8CBC2C164}" type="pres">
      <dgm:prSet presAssocID="{1352E1E0-F784-47D6-B30D-4616281788B5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EBF2CC-9455-49DF-967C-32FC499CBDEA}" type="pres">
      <dgm:prSet presAssocID="{1352E1E0-F784-47D6-B30D-4616281788B5}" presName="aSpace" presStyleCnt="0"/>
      <dgm:spPr/>
    </dgm:pt>
    <dgm:pt modelId="{00625481-8E33-4A99-93EB-58483F403071}" type="pres">
      <dgm:prSet presAssocID="{19AE95B9-F7F9-4E42-A5E2-315E4C00FDFA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305E32-5EF1-48EB-B19C-EA5C1E2F1FDC}" type="pres">
      <dgm:prSet presAssocID="{19AE95B9-F7F9-4E42-A5E2-315E4C00FDFA}" presName="aSpace" presStyleCnt="0"/>
      <dgm:spPr/>
    </dgm:pt>
    <dgm:pt modelId="{DDDC20FE-D386-4D9D-A257-25C5E7B9522E}" type="pres">
      <dgm:prSet presAssocID="{4552716A-7657-4DCB-9354-58AA343F9EA1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148AC3-D822-4E26-9260-509191EF8064}" type="pres">
      <dgm:prSet presAssocID="{4552716A-7657-4DCB-9354-58AA343F9EA1}" presName="aSpace" presStyleCnt="0"/>
      <dgm:spPr/>
    </dgm:pt>
  </dgm:ptLst>
  <dgm:cxnLst>
    <dgm:cxn modelId="{83E40163-488B-4420-85E9-E52FCEAD3420}" type="presOf" srcId="{7E28088E-5FB2-4C33-9B12-1B36BAFB7247}" destId="{CAE4D5F5-B829-4B0F-A208-9F3251523E3D}" srcOrd="0" destOrd="0" presId="urn:microsoft.com/office/officeart/2005/8/layout/pyramid2"/>
    <dgm:cxn modelId="{CD23AAAA-0363-47AC-BC58-9BB57E4FC43E}" type="presOf" srcId="{1352E1E0-F784-47D6-B30D-4616281788B5}" destId="{C9B4FA03-2684-47C6-9182-ACF8CBC2C164}" srcOrd="0" destOrd="0" presId="urn:microsoft.com/office/officeart/2005/8/layout/pyramid2"/>
    <dgm:cxn modelId="{884845DA-2A5A-459E-A6A8-9C09364E81B4}" type="presOf" srcId="{A271CCF1-08EA-4F8E-8B79-A0DEE78178AC}" destId="{4B106FB4-62EB-465D-93C6-202B67C74E68}" srcOrd="0" destOrd="0" presId="urn:microsoft.com/office/officeart/2005/8/layout/pyramid2"/>
    <dgm:cxn modelId="{063C793F-8C21-4A4E-8357-F717ED56E5F8}" type="presOf" srcId="{165E2F96-87F7-4720-A248-9A19BE83E692}" destId="{9B2E9302-2ED9-4F2B-A7FA-9CBB990CDD19}" srcOrd="0" destOrd="0" presId="urn:microsoft.com/office/officeart/2005/8/layout/pyramid2"/>
    <dgm:cxn modelId="{BC81881A-54AE-4BCA-B407-02FE8CF4E0F0}" srcId="{A271CCF1-08EA-4F8E-8B79-A0DEE78178AC}" destId="{9F82A7EB-1129-4140-8172-5B8B7FF0967D}" srcOrd="0" destOrd="0" parTransId="{81C7FE89-98F6-4621-BF8E-83623EC9B047}" sibTransId="{752D10BD-8016-4262-B01A-B59AAF2E805B}"/>
    <dgm:cxn modelId="{98FF659E-257A-45F4-A222-420453C02680}" type="presOf" srcId="{19AE95B9-F7F9-4E42-A5E2-315E4C00FDFA}" destId="{00625481-8E33-4A99-93EB-58483F403071}" srcOrd="0" destOrd="0" presId="urn:microsoft.com/office/officeart/2005/8/layout/pyramid2"/>
    <dgm:cxn modelId="{26418A7E-74DF-4AC2-B766-96E9A49CCE88}" type="presOf" srcId="{4552716A-7657-4DCB-9354-58AA343F9EA1}" destId="{DDDC20FE-D386-4D9D-A257-25C5E7B9522E}" srcOrd="0" destOrd="0" presId="urn:microsoft.com/office/officeart/2005/8/layout/pyramid2"/>
    <dgm:cxn modelId="{5A283126-8367-4786-82A6-90637A212F55}" type="presOf" srcId="{587D5AD2-748C-4E54-8DB4-04E81C01CE9D}" destId="{9AC4CF3A-8FEC-484F-939E-747AA386465C}" srcOrd="0" destOrd="0" presId="urn:microsoft.com/office/officeart/2005/8/layout/pyramid2"/>
    <dgm:cxn modelId="{A479817C-CFE2-4BFF-8BBA-9850FAE62B84}" type="presOf" srcId="{9F82A7EB-1129-4140-8172-5B8B7FF0967D}" destId="{2DA624B9-ECFA-4EE7-B3AF-228ADD300247}" srcOrd="0" destOrd="0" presId="urn:microsoft.com/office/officeart/2005/8/layout/pyramid2"/>
    <dgm:cxn modelId="{EF15F13D-30FF-4AD8-BDDB-369E4EA5C92F}" srcId="{A271CCF1-08EA-4F8E-8B79-A0DEE78178AC}" destId="{4552716A-7657-4DCB-9354-58AA343F9EA1}" srcOrd="6" destOrd="0" parTransId="{E8EA0A25-3B56-4C32-9FA9-A4E99BE29724}" sibTransId="{325C6813-494F-4DB9-8F89-17D5D54AB135}"/>
    <dgm:cxn modelId="{C0B61618-5E10-48C4-B82B-F81010222B68}" srcId="{A271CCF1-08EA-4F8E-8B79-A0DEE78178AC}" destId="{7E28088E-5FB2-4C33-9B12-1B36BAFB7247}" srcOrd="1" destOrd="0" parTransId="{9831B961-942A-4E1F-8B05-9CD16D104732}" sibTransId="{53131FB6-4525-4398-8C99-5525B0F481D6}"/>
    <dgm:cxn modelId="{2CCDE1EA-2544-4371-801D-5C7A4B5A30E7}" srcId="{A271CCF1-08EA-4F8E-8B79-A0DEE78178AC}" destId="{19AE95B9-F7F9-4E42-A5E2-315E4C00FDFA}" srcOrd="5" destOrd="0" parTransId="{94028C18-7C08-412B-A99D-50F3DB693BEE}" sibTransId="{14505212-A5DA-447D-BC86-3E0998B94C3F}"/>
    <dgm:cxn modelId="{DAA0E910-0601-4856-96FD-B06D16FF2537}" srcId="{A271CCF1-08EA-4F8E-8B79-A0DEE78178AC}" destId="{587D5AD2-748C-4E54-8DB4-04E81C01CE9D}" srcOrd="2" destOrd="0" parTransId="{30C82D5B-C28D-43F8-B88E-987F23559661}" sibTransId="{1CBAC899-C850-42FD-A97D-07A76B554562}"/>
    <dgm:cxn modelId="{1C1E2807-F3D2-46DB-BE2F-9B039AEA5E84}" srcId="{A271CCF1-08EA-4F8E-8B79-A0DEE78178AC}" destId="{1352E1E0-F784-47D6-B30D-4616281788B5}" srcOrd="4" destOrd="0" parTransId="{5F9AAE42-4CDD-437A-BAC3-6363AD4C9095}" sibTransId="{763E5555-CDBD-4FE1-9F98-ECA76FB74FC7}"/>
    <dgm:cxn modelId="{C41127C7-0CED-4CCE-9906-85B569B1BF98}" srcId="{A271CCF1-08EA-4F8E-8B79-A0DEE78178AC}" destId="{165E2F96-87F7-4720-A248-9A19BE83E692}" srcOrd="3" destOrd="0" parTransId="{8BE90F42-46A9-40D1-A260-AF871C119339}" sibTransId="{68D66782-3401-498E-B50A-1C8FFDF873CE}"/>
    <dgm:cxn modelId="{5F841F28-F220-4981-9451-17475F6EC948}" type="presParOf" srcId="{4B106FB4-62EB-465D-93C6-202B67C74E68}" destId="{5427BC45-A5C0-4959-9F97-53230EC2E42B}" srcOrd="0" destOrd="0" presId="urn:microsoft.com/office/officeart/2005/8/layout/pyramid2"/>
    <dgm:cxn modelId="{E4410E87-3080-4FE2-BDF6-0BD53AB0FFF3}" type="presParOf" srcId="{4B106FB4-62EB-465D-93C6-202B67C74E68}" destId="{E4C48B01-47CD-48EF-9DAB-9D2DAF9D954D}" srcOrd="1" destOrd="0" presId="urn:microsoft.com/office/officeart/2005/8/layout/pyramid2"/>
    <dgm:cxn modelId="{D3729E13-8D1D-432B-A0F6-7681D4D8E809}" type="presParOf" srcId="{E4C48B01-47CD-48EF-9DAB-9D2DAF9D954D}" destId="{2DA624B9-ECFA-4EE7-B3AF-228ADD300247}" srcOrd="0" destOrd="0" presId="urn:microsoft.com/office/officeart/2005/8/layout/pyramid2"/>
    <dgm:cxn modelId="{457F7D12-F8BD-46AC-9C92-44B0B536DDAC}" type="presParOf" srcId="{E4C48B01-47CD-48EF-9DAB-9D2DAF9D954D}" destId="{F3CA2F13-0BCC-4C05-9AFD-2446F9C0797C}" srcOrd="1" destOrd="0" presId="urn:microsoft.com/office/officeart/2005/8/layout/pyramid2"/>
    <dgm:cxn modelId="{3DA4CBAF-7EEC-4F02-BBD7-F7887BF27032}" type="presParOf" srcId="{E4C48B01-47CD-48EF-9DAB-9D2DAF9D954D}" destId="{CAE4D5F5-B829-4B0F-A208-9F3251523E3D}" srcOrd="2" destOrd="0" presId="urn:microsoft.com/office/officeart/2005/8/layout/pyramid2"/>
    <dgm:cxn modelId="{BA6E5646-0C6B-464A-A551-26FA417511DF}" type="presParOf" srcId="{E4C48B01-47CD-48EF-9DAB-9D2DAF9D954D}" destId="{D6B09BF9-C26F-42FF-A0A7-D355513E4D39}" srcOrd="3" destOrd="0" presId="urn:microsoft.com/office/officeart/2005/8/layout/pyramid2"/>
    <dgm:cxn modelId="{06F16A0E-9612-4D8B-BE57-91BDB9D634D2}" type="presParOf" srcId="{E4C48B01-47CD-48EF-9DAB-9D2DAF9D954D}" destId="{9AC4CF3A-8FEC-484F-939E-747AA386465C}" srcOrd="4" destOrd="0" presId="urn:microsoft.com/office/officeart/2005/8/layout/pyramid2"/>
    <dgm:cxn modelId="{CEEA39C6-C088-41A1-ACED-F97CB980B183}" type="presParOf" srcId="{E4C48B01-47CD-48EF-9DAB-9D2DAF9D954D}" destId="{7FF01819-3D21-4430-BCA8-FF591916F90D}" srcOrd="5" destOrd="0" presId="urn:microsoft.com/office/officeart/2005/8/layout/pyramid2"/>
    <dgm:cxn modelId="{5100273B-9462-44EF-AFC8-24F359C1A0F9}" type="presParOf" srcId="{E4C48B01-47CD-48EF-9DAB-9D2DAF9D954D}" destId="{9B2E9302-2ED9-4F2B-A7FA-9CBB990CDD19}" srcOrd="6" destOrd="0" presId="urn:microsoft.com/office/officeart/2005/8/layout/pyramid2"/>
    <dgm:cxn modelId="{A3618026-298C-4E08-BA1A-36C742CD2B22}" type="presParOf" srcId="{E4C48B01-47CD-48EF-9DAB-9D2DAF9D954D}" destId="{CEB0D01F-00C2-4494-814E-7733718AC88D}" srcOrd="7" destOrd="0" presId="urn:microsoft.com/office/officeart/2005/8/layout/pyramid2"/>
    <dgm:cxn modelId="{5AA4294C-8B3A-4894-920F-462F99FCF6F9}" type="presParOf" srcId="{E4C48B01-47CD-48EF-9DAB-9D2DAF9D954D}" destId="{C9B4FA03-2684-47C6-9182-ACF8CBC2C164}" srcOrd="8" destOrd="0" presId="urn:microsoft.com/office/officeart/2005/8/layout/pyramid2"/>
    <dgm:cxn modelId="{FC2B822A-AD95-4788-9A53-56CAA95D903A}" type="presParOf" srcId="{E4C48B01-47CD-48EF-9DAB-9D2DAF9D954D}" destId="{51EBF2CC-9455-49DF-967C-32FC499CBDEA}" srcOrd="9" destOrd="0" presId="urn:microsoft.com/office/officeart/2005/8/layout/pyramid2"/>
    <dgm:cxn modelId="{AFA1BC95-C59F-41D2-AC10-52D87C1C3D08}" type="presParOf" srcId="{E4C48B01-47CD-48EF-9DAB-9D2DAF9D954D}" destId="{00625481-8E33-4A99-93EB-58483F403071}" srcOrd="10" destOrd="0" presId="urn:microsoft.com/office/officeart/2005/8/layout/pyramid2"/>
    <dgm:cxn modelId="{AC9F63AF-178F-4277-8C93-F875DA73C99F}" type="presParOf" srcId="{E4C48B01-47CD-48EF-9DAB-9D2DAF9D954D}" destId="{17305E32-5EF1-48EB-B19C-EA5C1E2F1FDC}" srcOrd="11" destOrd="0" presId="urn:microsoft.com/office/officeart/2005/8/layout/pyramid2"/>
    <dgm:cxn modelId="{60F14567-E27E-489E-9CD8-03EB982097BA}" type="presParOf" srcId="{E4C48B01-47CD-48EF-9DAB-9D2DAF9D954D}" destId="{DDDC20FE-D386-4D9D-A257-25C5E7B9522E}" srcOrd="12" destOrd="0" presId="urn:microsoft.com/office/officeart/2005/8/layout/pyramid2"/>
    <dgm:cxn modelId="{CA19FC1D-7C30-4917-800F-0F0A472D6DB8}" type="presParOf" srcId="{E4C48B01-47CD-48EF-9DAB-9D2DAF9D954D}" destId="{FD148AC3-D822-4E26-9260-509191EF8064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7BC45-A5C0-4959-9F97-53230EC2E42B}">
      <dsp:nvSpPr>
        <dsp:cNvPr id="0" name=""/>
        <dsp:cNvSpPr/>
      </dsp:nvSpPr>
      <dsp:spPr>
        <a:xfrm>
          <a:off x="1131371" y="0"/>
          <a:ext cx="4525963" cy="452596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A624B9-ECFA-4EE7-B3AF-228ADD300247}">
      <dsp:nvSpPr>
        <dsp:cNvPr id="0" name=""/>
        <dsp:cNvSpPr/>
      </dsp:nvSpPr>
      <dsp:spPr>
        <a:xfrm>
          <a:off x="3394352" y="45303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Users / </a:t>
          </a:r>
          <a:r>
            <a:rPr lang="en-GB" sz="1700" b="1" kern="1200" dirty="0" smtClean="0">
              <a:solidFill>
                <a:srgbClr val="FF0000"/>
              </a:solidFill>
            </a:rPr>
            <a:t>Action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3416791" y="475477"/>
        <a:ext cx="2896997" cy="414790"/>
      </dsp:txXfrm>
    </dsp:sp>
    <dsp:sp modelId="{CAE4D5F5-B829-4B0F-A208-9F3251523E3D}">
      <dsp:nvSpPr>
        <dsp:cNvPr id="0" name=""/>
        <dsp:cNvSpPr/>
      </dsp:nvSpPr>
      <dsp:spPr>
        <a:xfrm>
          <a:off x="3394352" y="97016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Analytics</a:t>
          </a:r>
          <a:endParaRPr lang="en-GB" sz="1700" kern="1200" dirty="0"/>
        </a:p>
      </dsp:txBody>
      <dsp:txXfrm>
        <a:off x="3416791" y="992603"/>
        <a:ext cx="2896997" cy="414790"/>
      </dsp:txXfrm>
    </dsp:sp>
    <dsp:sp modelId="{9AC4CF3A-8FEC-484F-939E-747AA386465C}">
      <dsp:nvSpPr>
        <dsp:cNvPr id="0" name=""/>
        <dsp:cNvSpPr/>
      </dsp:nvSpPr>
      <dsp:spPr>
        <a:xfrm>
          <a:off x="3394352" y="1487291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Finance APIs</a:t>
          </a:r>
          <a:endParaRPr lang="en-GB" sz="1700" kern="1200" dirty="0"/>
        </a:p>
      </dsp:txBody>
      <dsp:txXfrm>
        <a:off x="3416791" y="1509730"/>
        <a:ext cx="2896997" cy="414790"/>
      </dsp:txXfrm>
    </dsp:sp>
    <dsp:sp modelId="{9B2E9302-2ED9-4F2B-A7FA-9CBB990CDD19}">
      <dsp:nvSpPr>
        <dsp:cNvPr id="0" name=""/>
        <dsp:cNvSpPr/>
      </dsp:nvSpPr>
      <dsp:spPr>
        <a:xfrm>
          <a:off x="3394352" y="200441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Basic Select</a:t>
          </a:r>
          <a:endParaRPr lang="en-GB" sz="1700" kern="1200" dirty="0"/>
        </a:p>
      </dsp:txBody>
      <dsp:txXfrm>
        <a:off x="3416791" y="2026857"/>
        <a:ext cx="2896997" cy="414790"/>
      </dsp:txXfrm>
    </dsp:sp>
    <dsp:sp modelId="{C9B4FA03-2684-47C6-9182-ACF8CBC2C164}">
      <dsp:nvSpPr>
        <dsp:cNvPr id="0" name=""/>
        <dsp:cNvSpPr/>
      </dsp:nvSpPr>
      <dsp:spPr>
        <a:xfrm>
          <a:off x="3394352" y="252154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Data storage</a:t>
          </a:r>
          <a:endParaRPr lang="en-GB" sz="1700" kern="1200" dirty="0"/>
        </a:p>
      </dsp:txBody>
      <dsp:txXfrm>
        <a:off x="3416791" y="2543983"/>
        <a:ext cx="2896997" cy="414790"/>
      </dsp:txXfrm>
    </dsp:sp>
    <dsp:sp modelId="{00625481-8E33-4A99-93EB-58483F403071}">
      <dsp:nvSpPr>
        <dsp:cNvPr id="0" name=""/>
        <dsp:cNvSpPr/>
      </dsp:nvSpPr>
      <dsp:spPr>
        <a:xfrm>
          <a:off x="3394352" y="3038671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Hardware</a:t>
          </a:r>
          <a:endParaRPr lang="en-GB" sz="1700" kern="1200" dirty="0"/>
        </a:p>
      </dsp:txBody>
      <dsp:txXfrm>
        <a:off x="3416791" y="3061110"/>
        <a:ext cx="2896997" cy="414790"/>
      </dsp:txXfrm>
    </dsp:sp>
    <dsp:sp modelId="{DDDC20FE-D386-4D9D-A257-25C5E7B9522E}">
      <dsp:nvSpPr>
        <dsp:cNvPr id="0" name=""/>
        <dsp:cNvSpPr/>
      </dsp:nvSpPr>
      <dsp:spPr>
        <a:xfrm>
          <a:off x="3394352" y="355579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External APIs / Market Data</a:t>
          </a:r>
          <a:endParaRPr lang="en-GB" sz="1700" kern="1200" dirty="0"/>
        </a:p>
      </dsp:txBody>
      <dsp:txXfrm>
        <a:off x="3416791" y="3578237"/>
        <a:ext cx="2896997" cy="414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6848E-17F5-4D20-AE0F-28905ABF9B54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AF7EE-55A1-41D1-9F5C-891442256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06183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D244C-A28E-4823-9D7D-E8D9DA6FEF77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25E1E-1D47-4C71-8398-CB37CCBC1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3720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 Slide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50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Day 4. After the success</a:t>
            </a:r>
            <a:r>
              <a:rPr lang="en-GB" baseline="0" dirty="0" smtClean="0"/>
              <a:t> of one capture, our users are demanding we capture more data sets?</a:t>
            </a:r>
          </a:p>
          <a:p>
            <a:r>
              <a:rPr lang="en-GB" baseline="0" dirty="0" smtClean="0"/>
              <a:t>How do we expand to multiple data sets?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 smtClean="0"/>
              <a:t>are we going to scale and deploy Tick</a:t>
            </a:r>
            <a:r>
              <a:rPr lang="en-GB" dirty="0" smtClean="0"/>
              <a:t>?</a:t>
            </a:r>
          </a:p>
          <a:p>
            <a:r>
              <a:rPr lang="en-GB" dirty="0" smtClean="0"/>
              <a:t>Very early on you will need to make some long term decisions.</a:t>
            </a:r>
          </a:p>
          <a:p>
            <a:r>
              <a:rPr lang="en-GB" dirty="0" smtClean="0"/>
              <a:t>I’m not going to try and</a:t>
            </a:r>
            <a:r>
              <a:rPr lang="en-GB" baseline="0" dirty="0" smtClean="0"/>
              <a:t> say what is best as I don’t believe that’s possible.</a:t>
            </a:r>
          </a:p>
          <a:p>
            <a:r>
              <a:rPr lang="en-GB" baseline="0" dirty="0" smtClean="0"/>
              <a:t>What I would like to suggest is a framework for deciding.</a:t>
            </a:r>
          </a:p>
          <a:p>
            <a:r>
              <a:rPr lang="en-GB" baseline="0" dirty="0" smtClean="0"/>
              <a:t>As a team, rather than arguing A against B. Try to decide what parameters would cause a tipping point.</a:t>
            </a:r>
            <a:endParaRPr lang="en-GB" dirty="0" smtClean="0"/>
          </a:p>
          <a:p>
            <a:endParaRPr lang="en-GB" dirty="0" smtClean="0"/>
          </a:p>
          <a:p>
            <a:r>
              <a:rPr lang="en-GB" b="1" u="sng" baseline="0" dirty="0" smtClean="0"/>
              <a:t>Considering Storage</a:t>
            </a:r>
          </a:p>
          <a:p>
            <a:r>
              <a:rPr lang="en-GB" baseline="0" dirty="0" smtClean="0"/>
              <a:t>   - Do NOT pose the question as SAN or DDN. Ask what is the tipping point?</a:t>
            </a:r>
          </a:p>
          <a:p>
            <a:r>
              <a:rPr lang="en-GB" baseline="0" dirty="0" smtClean="0"/>
              <a:t>   - What is available within the firm?</a:t>
            </a:r>
          </a:p>
          <a:p>
            <a:r>
              <a:rPr lang="en-GB" baseline="0" dirty="0" smtClean="0"/>
              <a:t>   - How much effort to </a:t>
            </a:r>
            <a:r>
              <a:rPr lang="en-GB" baseline="0" dirty="0" err="1" smtClean="0"/>
              <a:t>onboard</a:t>
            </a:r>
            <a:r>
              <a:rPr lang="en-GB" baseline="0" dirty="0" smtClean="0"/>
              <a:t> external solution? For what benefit?</a:t>
            </a:r>
          </a:p>
          <a:p>
            <a:r>
              <a:rPr lang="en-GB" baseline="0" dirty="0" smtClean="0"/>
              <a:t>   - Tipping point – If need very fast local SSD else RAID. As RAID provides reliability and easier failover.</a:t>
            </a:r>
          </a:p>
          <a:p>
            <a:endParaRPr lang="en-GB" dirty="0" smtClean="0"/>
          </a:p>
          <a:p>
            <a:r>
              <a:rPr lang="en-GB" dirty="0" smtClean="0"/>
              <a:t>The next item I</a:t>
            </a:r>
            <a:r>
              <a:rPr lang="en-GB" baseline="0" dirty="0" smtClean="0"/>
              <a:t> want to mention is </a:t>
            </a:r>
            <a:r>
              <a:rPr lang="en-GB" b="1" u="sng" baseline="0" dirty="0" smtClean="0"/>
              <a:t>Server-Split</a:t>
            </a:r>
          </a:p>
          <a:p>
            <a:r>
              <a:rPr lang="en-GB" baseline="0" dirty="0" smtClean="0"/>
              <a:t>I’m bringing it up as I’ve seen a number of firms get this badly wrong and in this case I think there are very few pivot points that suggest multi-server.</a:t>
            </a:r>
          </a:p>
          <a:p>
            <a:r>
              <a:rPr lang="en-GB" baseline="0" dirty="0" smtClean="0"/>
              <a:t>Single Server – Is when we host the FH/TP/RDB/HDB all on one host. </a:t>
            </a:r>
          </a:p>
          <a:p>
            <a:r>
              <a:rPr lang="en-GB" baseline="0" dirty="0" smtClean="0"/>
              <a:t>Multi-Server – Is we split the capture with specialised servers for certain tasks.</a:t>
            </a:r>
          </a:p>
          <a:p>
            <a:r>
              <a:rPr lang="en-GB" baseline="0" dirty="0" smtClean="0"/>
              <a:t>Only maybe if you have a hugely specialized setup for HDB = Multi-Machine make sense.</a:t>
            </a:r>
          </a:p>
          <a:p>
            <a:r>
              <a:rPr lang="en-GB" baseline="0" dirty="0" smtClean="0"/>
              <a:t>If the goal is:</a:t>
            </a:r>
            <a:endParaRPr lang="en-GB" dirty="0" smtClean="0"/>
          </a:p>
          <a:p>
            <a:r>
              <a:rPr lang="en-GB" baseline="0" dirty="0" smtClean="0"/>
              <a:t>   - </a:t>
            </a:r>
            <a:r>
              <a:rPr lang="en-GB" b="1" baseline="0" dirty="0" smtClean="0"/>
              <a:t>Easy scaling</a:t>
            </a:r>
            <a:r>
              <a:rPr lang="en-GB" baseline="0" dirty="0" smtClean="0"/>
              <a:t> without special machine weighting = One Machine</a:t>
            </a:r>
          </a:p>
          <a:p>
            <a:r>
              <a:rPr lang="en-GB" baseline="0" dirty="0" smtClean="0"/>
              <a:t>  - </a:t>
            </a:r>
            <a:r>
              <a:rPr lang="en-GB" b="1" baseline="0" dirty="0" smtClean="0"/>
              <a:t>Efficiency</a:t>
            </a:r>
            <a:r>
              <a:rPr lang="en-GB" baseline="0" dirty="0" smtClean="0"/>
              <a:t> </a:t>
            </a:r>
            <a:r>
              <a:rPr lang="en-GB" baseline="0" dirty="0" smtClean="0"/>
              <a:t>– to prevent lots of messaging on network = One Machine</a:t>
            </a:r>
          </a:p>
          <a:p>
            <a:r>
              <a:rPr lang="en-GB" baseline="0" dirty="0" smtClean="0"/>
              <a:t>  - </a:t>
            </a:r>
            <a:r>
              <a:rPr lang="en-GB" b="1" baseline="0" dirty="0" smtClean="0"/>
              <a:t>Reliability</a:t>
            </a:r>
            <a:r>
              <a:rPr lang="en-GB" baseline="0" dirty="0" smtClean="0"/>
              <a:t> – to decrease outage from one server failure = One </a:t>
            </a:r>
            <a:r>
              <a:rPr lang="en-GB" baseline="0" dirty="0" smtClean="0"/>
              <a:t>Machine</a:t>
            </a:r>
          </a:p>
          <a:p>
            <a:endParaRPr lang="en-GB" baseline="0" dirty="0" smtClean="0"/>
          </a:p>
          <a:p>
            <a:r>
              <a:rPr lang="en-GB" b="1" u="sng" baseline="0" dirty="0" smtClean="0"/>
              <a:t>Launcher</a:t>
            </a:r>
            <a:endParaRPr lang="en-GB" b="1" u="sng" baseline="0" dirty="0" smtClean="0"/>
          </a:p>
          <a:p>
            <a:r>
              <a:rPr lang="en-GB" baseline="0" dirty="0" smtClean="0"/>
              <a:t>    - How does it currently work?</a:t>
            </a:r>
          </a:p>
          <a:p>
            <a:r>
              <a:rPr lang="en-GB" baseline="0" dirty="0" smtClean="0"/>
              <a:t>    - What does the team know well?</a:t>
            </a:r>
          </a:p>
          <a:p>
            <a:r>
              <a:rPr lang="en-GB" baseline="0" dirty="0" smtClean="0"/>
              <a:t>    - How many machines will you be deploying per year</a:t>
            </a:r>
            <a:r>
              <a:rPr lang="en-GB" baseline="0" dirty="0" smtClean="0"/>
              <a:t>?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These decisions will allow you to spread out to multiple databases.</a:t>
            </a:r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7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Goto</a:t>
            </a:r>
            <a:r>
              <a:rPr lang="en-GB" baseline="0" dirty="0" smtClean="0"/>
              <a:t> Image</a:t>
            </a:r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7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scaled out but now you can’t manually jump in and fix issues yourself. You need to automate improvements to the core stack.</a:t>
            </a:r>
          </a:p>
          <a:p>
            <a:r>
              <a:rPr lang="en-US" dirty="0" smtClean="0"/>
              <a:t>These are issues that everyone encounters and there are well documented solutions.</a:t>
            </a:r>
          </a:p>
          <a:p>
            <a:endParaRPr lang="en-US" dirty="0" smtClean="0"/>
          </a:p>
          <a:p>
            <a:r>
              <a:rPr lang="en-US" dirty="0" smtClean="0"/>
              <a:t>Problems -&gt; Solution</a:t>
            </a:r>
          </a:p>
          <a:p>
            <a:endParaRPr lang="en-US" dirty="0" smtClean="0"/>
          </a:p>
          <a:p>
            <a:r>
              <a:rPr lang="en-US" dirty="0" smtClean="0"/>
              <a:t>Slow consumer risks TP -&gt; Chained TP</a:t>
            </a:r>
          </a:p>
          <a:p>
            <a:pPr lvl="1"/>
            <a:r>
              <a:rPr lang="en-US" dirty="0" smtClean="0"/>
              <a:t>Cutoff slow subscribers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End of day </a:t>
            </a:r>
            <a:r>
              <a:rPr lang="en-US" dirty="0" err="1" smtClean="0"/>
              <a:t>Savedown</a:t>
            </a:r>
            <a:r>
              <a:rPr lang="en-US" dirty="0" smtClean="0"/>
              <a:t> blocks queries -&gt; WDB</a:t>
            </a:r>
          </a:p>
          <a:p>
            <a:pPr lvl="1"/>
            <a:r>
              <a:rPr lang="en-US" dirty="0" smtClean="0"/>
              <a:t>Persist data throughout day to temp location</a:t>
            </a:r>
          </a:p>
          <a:p>
            <a:r>
              <a:rPr lang="en-US" dirty="0" smtClean="0"/>
              <a:t>Sort slow = perform offline</a:t>
            </a:r>
          </a:p>
          <a:p>
            <a:endParaRPr lang="en-US" dirty="0" smtClean="0"/>
          </a:p>
          <a:p>
            <a:r>
              <a:rPr lang="en-US" dirty="0" smtClean="0"/>
              <a:t>Long user queries block HDB -&gt; -T timeouts</a:t>
            </a:r>
          </a:p>
          <a:p>
            <a:r>
              <a:rPr lang="en-US" dirty="0" smtClean="0"/>
              <a:t>Bad user queries -&gt; GW + -g + auto-restart</a:t>
            </a:r>
          </a:p>
          <a:p>
            <a:endParaRPr lang="en-US" dirty="0" smtClean="0"/>
          </a:p>
          <a:p>
            <a:r>
              <a:rPr lang="en-US" dirty="0" smtClean="0"/>
              <a:t>High TP/RDB CPU - batching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10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Read Slide</a:t>
            </a:r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7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Well let’s think what users actually want and need.</a:t>
            </a:r>
          </a:p>
          <a:p>
            <a:endParaRPr lang="en-GB" dirty="0" smtClean="0"/>
          </a:p>
          <a:p>
            <a:r>
              <a:rPr lang="en-GB" dirty="0" smtClean="0"/>
              <a:t>Users </a:t>
            </a:r>
            <a:r>
              <a:rPr lang="en-GB" dirty="0" smtClean="0"/>
              <a:t>just want their data in</a:t>
            </a:r>
            <a:r>
              <a:rPr lang="en-GB" baseline="0" dirty="0" smtClean="0"/>
              <a:t> the format/location of their choice.</a:t>
            </a:r>
          </a:p>
          <a:p>
            <a:r>
              <a:rPr lang="en-GB" baseline="0" dirty="0" smtClean="0"/>
              <a:t>They don’t want to know how your system works, they don’t want to read a lot of confluence or docs, they may be content talking to you.</a:t>
            </a:r>
          </a:p>
          <a:p>
            <a:endParaRPr lang="en-GB" dirty="0" smtClean="0"/>
          </a:p>
          <a:p>
            <a:r>
              <a:rPr lang="en-GB" dirty="0" smtClean="0"/>
              <a:t>I think we can agree from user perspective going to one single address is</a:t>
            </a:r>
            <a:r>
              <a:rPr lang="en-GB" baseline="0" dirty="0" smtClean="0"/>
              <a:t> the easiest.</a:t>
            </a:r>
          </a:p>
          <a:p>
            <a:r>
              <a:rPr lang="en-GB" baseline="0" dirty="0" smtClean="0"/>
              <a:t>Ideally they don’t want to care where data lives, they just want it to be fast and reliable.</a:t>
            </a:r>
          </a:p>
          <a:p>
            <a:r>
              <a:rPr lang="en-GB" baseline="0" dirty="0" smtClean="0"/>
              <a:t>Let’s pretend we have a </a:t>
            </a:r>
            <a:r>
              <a:rPr lang="en-GB" baseline="0" dirty="0" err="1" smtClean="0"/>
              <a:t>MegaGW</a:t>
            </a:r>
            <a:r>
              <a:rPr lang="en-GB" baseline="0" dirty="0" smtClean="0"/>
              <a:t> that allows that.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provides one point of entry, with a </a:t>
            </a:r>
            <a:r>
              <a:rPr lang="en-GB" baseline="0" dirty="0" err="1" smtClean="0"/>
              <a:t>webUI</a:t>
            </a:r>
            <a:r>
              <a:rPr lang="en-GB" baseline="0" dirty="0" smtClean="0"/>
              <a:t> that allows selecting over all data.</a:t>
            </a:r>
          </a:p>
          <a:p>
            <a:r>
              <a:rPr lang="en-GB" dirty="0" smtClean="0"/>
              <a:t>To allow that select we will need</a:t>
            </a:r>
            <a:r>
              <a:rPr lang="en-GB" baseline="0" dirty="0" smtClean="0"/>
              <a:t> to know where everything is.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3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So this </a:t>
            </a:r>
            <a:r>
              <a:rPr lang="en-GB" baseline="0" dirty="0" err="1" smtClean="0"/>
              <a:t>MegaGW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 - Is going to seem like one central location to the user</a:t>
            </a:r>
          </a:p>
          <a:p>
            <a:r>
              <a:rPr lang="en-GB" baseline="0" dirty="0" smtClean="0"/>
              <a:t> - That let’s them send one consistent query</a:t>
            </a:r>
          </a:p>
          <a:p>
            <a:r>
              <a:rPr lang="en-GB" baseline="0" dirty="0" smtClean="0"/>
              <a:t> - Preview the result</a:t>
            </a:r>
          </a:p>
          <a:p>
            <a:r>
              <a:rPr lang="en-GB" baseline="0" dirty="0" smtClean="0"/>
              <a:t> - and query it simply from whatever API they choose.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 </a:t>
            </a:r>
            <a:r>
              <a:rPr lang="en-GB" baseline="0" dirty="0" smtClean="0"/>
              <a:t>make that </a:t>
            </a:r>
            <a:r>
              <a:rPr lang="en-GB" baseline="0" dirty="0" err="1" smtClean="0"/>
              <a:t>MegaGW</a:t>
            </a:r>
            <a:r>
              <a:rPr lang="en-GB" baseline="0" dirty="0" smtClean="0"/>
              <a:t> work we first need 2 components.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A discovery service – that allows instances to register.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A </a:t>
            </a:r>
            <a:r>
              <a:rPr lang="en-GB" baseline="0" dirty="0" err="1" smtClean="0"/>
              <a:t>syncDB</a:t>
            </a:r>
            <a:r>
              <a:rPr lang="en-GB" baseline="0" dirty="0" smtClean="0"/>
              <a:t> – that propagates that information reliably to all processes.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Choices:</a:t>
            </a:r>
          </a:p>
          <a:p>
            <a:pPr marL="0" indent="0">
              <a:buNone/>
            </a:pPr>
            <a:r>
              <a:rPr lang="en-GB" baseline="0" dirty="0" smtClean="0"/>
              <a:t>Use </a:t>
            </a:r>
            <a:r>
              <a:rPr lang="en-GB" baseline="0" dirty="0" err="1" smtClean="0"/>
              <a:t>kdb</a:t>
            </a:r>
            <a:r>
              <a:rPr lang="en-GB" baseline="0" dirty="0" smtClean="0"/>
              <a:t>? Zookeeper? Middleware? </a:t>
            </a:r>
            <a:r>
              <a:rPr lang="en-GB" baseline="0" dirty="0" err="1" smtClean="0"/>
              <a:t>Kubernetes</a:t>
            </a:r>
            <a:r>
              <a:rPr lang="en-GB" baseline="0" dirty="0" smtClean="0"/>
              <a:t>? – Tipping point = good fit for </a:t>
            </a:r>
            <a:r>
              <a:rPr lang="en-GB" baseline="0" dirty="0" err="1" smtClean="0"/>
              <a:t>kdb</a:t>
            </a:r>
            <a:r>
              <a:rPr lang="en-GB" baseline="0" dirty="0" smtClean="0"/>
              <a:t>? Team expertise?</a:t>
            </a:r>
          </a:p>
          <a:p>
            <a:pPr marL="0" indent="0">
              <a:buNone/>
            </a:pPr>
            <a:r>
              <a:rPr lang="en-GB" dirty="0" smtClean="0"/>
              <a:t>Loads of business</a:t>
            </a:r>
            <a:r>
              <a:rPr lang="en-GB" baseline="0" dirty="0" smtClean="0"/>
              <a:t> decisions in here, how long to keep service registered if heartbeat stops? What if it’s data is stale?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err="1" smtClean="0"/>
              <a:t>DiscoveryDB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My preference is to use </a:t>
            </a:r>
            <a:r>
              <a:rPr lang="en-GB" dirty="0" err="1" smtClean="0"/>
              <a:t>kdb</a:t>
            </a:r>
            <a:r>
              <a:rPr lang="en-GB" dirty="0" smtClean="0"/>
              <a:t> as it seems well suited and the team has expertise.</a:t>
            </a:r>
          </a:p>
          <a:p>
            <a:pPr marL="0" indent="0">
              <a:buNone/>
            </a:pPr>
            <a:r>
              <a:rPr lang="en-GB" dirty="0" smtClean="0"/>
              <a:t>So now when every process starts it will send a regular heartbeat to one or more discovery databases.</a:t>
            </a:r>
          </a:p>
          <a:p>
            <a:pPr marL="0" indent="0">
              <a:buNone/>
            </a:pPr>
            <a:r>
              <a:rPr lang="en-GB" dirty="0" smtClean="0"/>
              <a:t>On a separate timer, the </a:t>
            </a:r>
            <a:r>
              <a:rPr lang="en-GB" b="1" dirty="0" err="1" smtClean="0"/>
              <a:t>DiscoveryDB</a:t>
            </a:r>
            <a:r>
              <a:rPr lang="en-GB" dirty="0" smtClean="0"/>
              <a:t> will publish the list of existing services to </a:t>
            </a:r>
            <a:r>
              <a:rPr lang="en-GB" dirty="0" err="1" smtClean="0"/>
              <a:t>syncDB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err="1" smtClean="0"/>
              <a:t>syncDB</a:t>
            </a: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Will</a:t>
            </a:r>
            <a:r>
              <a:rPr lang="en-GB" baseline="0" dirty="0" smtClean="0"/>
              <a:t> have a master process, that then sends updates to all servers and downstream processes.</a:t>
            </a:r>
          </a:p>
          <a:p>
            <a:pPr marL="0" indent="0">
              <a:buNone/>
            </a:pPr>
            <a:r>
              <a:rPr lang="en-GB" baseline="0" dirty="0" smtClean="0"/>
              <a:t>When any capture on a server wants to query a sync setting, it calls the API which looks at the most local instance only.</a:t>
            </a:r>
          </a:p>
          <a:p>
            <a:pPr marL="0" indent="0">
              <a:buNone/>
            </a:pPr>
            <a:r>
              <a:rPr lang="en-GB" baseline="0" dirty="0" smtClean="0"/>
              <a:t>It’s designed to NOT be fast but to be hyper reliable. We are not spinning up/down instances every minute.</a:t>
            </a:r>
          </a:p>
          <a:p>
            <a:pPr marL="0" indent="0">
              <a:buNone/>
            </a:pPr>
            <a:r>
              <a:rPr lang="en-GB" baseline="0" dirty="0" smtClean="0"/>
              <a:t>These are mostly databases that sit on large data stores so caching them for long periods is fine.</a:t>
            </a:r>
          </a:p>
          <a:p>
            <a:pPr marL="0" indent="0">
              <a:buNone/>
            </a:pPr>
            <a:r>
              <a:rPr lang="en-GB" baseline="0" dirty="0" smtClean="0"/>
              <a:t>Worst case we query a non-</a:t>
            </a:r>
            <a:r>
              <a:rPr lang="en-GB" baseline="0" dirty="0" err="1" smtClean="0"/>
              <a:t>existant</a:t>
            </a:r>
            <a:r>
              <a:rPr lang="en-GB" baseline="0" dirty="0" smtClean="0"/>
              <a:t> server and timeout. What we don’t do is delete or flush the cache.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OK so now</a:t>
            </a:r>
            <a:r>
              <a:rPr lang="en-GB" baseline="0" dirty="0" smtClean="0"/>
              <a:t> we have this </a:t>
            </a:r>
            <a:r>
              <a:rPr lang="en-GB" baseline="0" dirty="0" err="1" smtClean="0"/>
              <a:t>MegaGW</a:t>
            </a:r>
            <a:r>
              <a:rPr lang="en-GB" baseline="0" dirty="0" smtClean="0"/>
              <a:t> that knows where everything is but how does it actually work?</a:t>
            </a:r>
            <a:endParaRPr lang="en-GB" baseline="0" dirty="0" smtClean="0"/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2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OK so now</a:t>
            </a:r>
            <a:r>
              <a:rPr lang="en-GB" baseline="0" dirty="0" smtClean="0"/>
              <a:t> we have this </a:t>
            </a:r>
            <a:r>
              <a:rPr lang="en-GB" baseline="0" dirty="0" err="1" smtClean="0"/>
              <a:t>MegaGW</a:t>
            </a:r>
            <a:r>
              <a:rPr lang="en-GB" baseline="0" dirty="0" smtClean="0"/>
              <a:t> that knows where everything is but how does it actually work?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It can take a user query, see where it needs sent to, send queries to that location and return the result.</a:t>
            </a:r>
          </a:p>
          <a:p>
            <a:pPr marL="0" indent="0">
              <a:buNone/>
            </a:pPr>
            <a:r>
              <a:rPr lang="en-GB" baseline="0" dirty="0" smtClean="0"/>
              <a:t>We can make one process like that but how do we scale it up to 100s of users while looking like one address?</a:t>
            </a:r>
          </a:p>
          <a:p>
            <a:pPr marL="0" indent="0">
              <a:buNone/>
            </a:pPr>
            <a:r>
              <a:rPr lang="en-GB" baseline="0" dirty="0" smtClean="0"/>
              <a:t>I don’t have time to go into every variation I’ve seen or considered so I’ll just show one possibility: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Starting from the User Query:</a:t>
            </a:r>
          </a:p>
          <a:p>
            <a:pPr marL="0" indent="0">
              <a:buNone/>
            </a:pPr>
            <a:r>
              <a:rPr lang="en-GB" dirty="0" smtClean="0"/>
              <a:t>  - They connect to a domain name, let’s say data.company.com</a:t>
            </a:r>
          </a:p>
          <a:p>
            <a:pPr marL="0" indent="0">
              <a:buNone/>
            </a:pPr>
            <a:r>
              <a:rPr lang="en-GB" dirty="0" smtClean="0"/>
              <a:t>  -</a:t>
            </a:r>
            <a:r>
              <a:rPr lang="en-GB" baseline="0" dirty="0" smtClean="0"/>
              <a:t> That is a TCP load balancer, that rotates over multiple servers. So it connects to port 9000 on server 1</a:t>
            </a:r>
          </a:p>
          <a:p>
            <a:pPr marL="0" indent="0">
              <a:buNone/>
            </a:pPr>
            <a:r>
              <a:rPr lang="en-GB" baseline="0" dirty="0" smtClean="0"/>
              <a:t>  - Running on port 9000 on server 1 is another load balancer, software based </a:t>
            </a:r>
            <a:r>
              <a:rPr lang="en-GB" baseline="0" dirty="0" err="1" smtClean="0"/>
              <a:t>haproxy</a:t>
            </a:r>
            <a:r>
              <a:rPr lang="en-GB" baseline="0" dirty="0" smtClean="0"/>
              <a:t>, which will forward/return data from one of the underlying q processes.</a:t>
            </a:r>
          </a:p>
          <a:p>
            <a:pPr marL="0" indent="0">
              <a:buNone/>
            </a:pPr>
            <a:r>
              <a:rPr lang="en-GB" baseline="0" dirty="0" smtClean="0"/>
              <a:t>  - So let’s say between port 9000-9010 – we are running 10 </a:t>
            </a:r>
            <a:r>
              <a:rPr lang="en-GB" baseline="0" dirty="0" err="1" smtClean="0"/>
              <a:t>megagw</a:t>
            </a:r>
            <a:r>
              <a:rPr lang="en-GB" baseline="0" dirty="0" smtClean="0"/>
              <a:t> processes</a:t>
            </a:r>
          </a:p>
          <a:p>
            <a:pPr marL="0" indent="0">
              <a:buNone/>
            </a:pPr>
            <a:r>
              <a:rPr lang="en-GB" baseline="0" dirty="0" smtClean="0"/>
              <a:t>  - Each </a:t>
            </a:r>
            <a:r>
              <a:rPr lang="en-GB" baseline="0" dirty="0" err="1" smtClean="0"/>
              <a:t>MegaGW</a:t>
            </a:r>
            <a:r>
              <a:rPr lang="en-GB" baseline="0" dirty="0" smtClean="0"/>
              <a:t> is a q process that has a table listing all the data sources</a:t>
            </a:r>
          </a:p>
          <a:p>
            <a:pPr marL="0" indent="0">
              <a:buNone/>
            </a:pPr>
            <a:r>
              <a:rPr lang="en-GB" baseline="0" dirty="0" smtClean="0"/>
              <a:t>  - We override .z.pg to break apart the user query and forward it to the relevant machines and return the result.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nice thing here is that we’ve used off-the-shelf components, there is NO-CODE.</a:t>
            </a:r>
            <a:r>
              <a:rPr lang="en-GB" baseline="0" dirty="0" smtClean="0"/>
              <a:t> The best code is no-code.</a:t>
            </a:r>
          </a:p>
          <a:p>
            <a:pPr marL="0" indent="0">
              <a:buNone/>
            </a:pPr>
            <a:r>
              <a:rPr lang="en-GB" baseline="0" dirty="0" smtClean="0"/>
              <a:t>The load balancers only knows it’s forwarding connections.</a:t>
            </a:r>
          </a:p>
          <a:p>
            <a:pPr marL="0" indent="0">
              <a:buNone/>
            </a:pPr>
            <a:r>
              <a:rPr lang="en-GB" baseline="0" dirty="0" smtClean="0"/>
              <a:t>Meanwhile we can program the </a:t>
            </a:r>
            <a:r>
              <a:rPr lang="en-GB" baseline="0" dirty="0" err="1" smtClean="0"/>
              <a:t>MegaGW</a:t>
            </a:r>
            <a:r>
              <a:rPr lang="en-GB" baseline="0" dirty="0" smtClean="0"/>
              <a:t> as if it’s just one small component.</a:t>
            </a:r>
          </a:p>
          <a:p>
            <a:pPr marL="0" indent="0">
              <a:buNone/>
            </a:pPr>
            <a:r>
              <a:rPr lang="en-GB" baseline="0" dirty="0" smtClean="0"/>
              <a:t>It will behave to the user exactly like a standard q process, meaning all the existing API and tools like </a:t>
            </a:r>
            <a:r>
              <a:rPr lang="en-GB" baseline="0" dirty="0" err="1" smtClean="0"/>
              <a:t>qStudio</a:t>
            </a:r>
            <a:r>
              <a:rPr lang="en-GB" baseline="0" dirty="0" smtClean="0"/>
              <a:t> will just work.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Now if you’ve seen similar configurations e.g. </a:t>
            </a:r>
            <a:r>
              <a:rPr lang="en-GB" baseline="0" dirty="0" err="1" smtClean="0"/>
              <a:t>Torq</a:t>
            </a:r>
            <a:r>
              <a:rPr lang="en-GB" baseline="0" dirty="0" smtClean="0"/>
              <a:t>/Delta, you will notice some differences: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I’ve gone fully sync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Every </a:t>
            </a:r>
            <a:r>
              <a:rPr lang="en-GB" baseline="0" dirty="0" err="1" smtClean="0"/>
              <a:t>MegaGW</a:t>
            </a:r>
            <a:r>
              <a:rPr lang="en-GB" baseline="0" dirty="0" smtClean="0"/>
              <a:t> has the same API</a:t>
            </a:r>
          </a:p>
          <a:p>
            <a:pPr marL="0" indent="0">
              <a:buNone/>
            </a:pPr>
            <a:r>
              <a:rPr lang="en-GB" baseline="0" dirty="0" smtClean="0"/>
              <a:t>Thinking about it from the user perspective and what the they want. Those other frameworks are just wrong. </a:t>
            </a:r>
          </a:p>
          <a:p>
            <a:pPr marL="0" indent="0">
              <a:buNone/>
            </a:pPr>
            <a:r>
              <a:rPr lang="en-GB" baseline="0" dirty="0" smtClean="0"/>
              <a:t>Users do not want to know of multiple proxies and they want one simple consistent API.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Scaling – If </a:t>
            </a:r>
            <a:r>
              <a:rPr lang="en-GB" dirty="0" err="1" smtClean="0"/>
              <a:t>MegaGW</a:t>
            </a:r>
            <a:r>
              <a:rPr lang="en-GB" dirty="0" smtClean="0"/>
              <a:t> is central how do we prevent failure? Either we can centralise and</a:t>
            </a:r>
            <a:r>
              <a:rPr lang="en-GB" baseline="0" dirty="0" smtClean="0"/>
              <a:t> possibly fail or decentralise and be less user friendly?</a:t>
            </a:r>
          </a:p>
          <a:p>
            <a:pPr marL="0" indent="0">
              <a:buNone/>
            </a:pPr>
            <a:r>
              <a:rPr lang="en-GB" baseline="0" dirty="0" smtClean="0"/>
              <a:t>I think the sliding scale of options goes from:</a:t>
            </a:r>
          </a:p>
          <a:p>
            <a:pPr marL="0" indent="0">
              <a:buNone/>
            </a:pPr>
            <a:r>
              <a:rPr lang="en-GB" baseline="0" dirty="0" smtClean="0"/>
              <a:t>   - Full decentralization – push the logic to a driver API on the user side.</a:t>
            </a:r>
          </a:p>
          <a:p>
            <a:pPr marL="0" indent="0">
              <a:buNone/>
            </a:pPr>
            <a:r>
              <a:rPr lang="en-GB" baseline="0" dirty="0" smtClean="0"/>
              <a:t>   - Full centralization – Have one location  (Now with DNS / Hardware </a:t>
            </a:r>
            <a:r>
              <a:rPr lang="en-GB" baseline="0" dirty="0" err="1" smtClean="0"/>
              <a:t>loadbalancers</a:t>
            </a:r>
            <a:r>
              <a:rPr lang="en-GB" baseline="0" dirty="0" smtClean="0"/>
              <a:t> / AWS / </a:t>
            </a:r>
            <a:r>
              <a:rPr lang="en-GB" baseline="0" dirty="0" err="1" smtClean="0"/>
              <a:t>haproxy</a:t>
            </a:r>
            <a:r>
              <a:rPr lang="en-GB" baseline="0" dirty="0" smtClean="0"/>
              <a:t>) we can distribute that to a degree.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Pivot Point – user speed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numbers?  700 slow selectors = central – 5 fast subscribers = API</a:t>
            </a:r>
          </a:p>
          <a:p>
            <a:pPr marL="0" indent="0">
              <a:buNone/>
            </a:pPr>
            <a:r>
              <a:rPr lang="en-GB" baseline="0" dirty="0" smtClean="0"/>
              <a:t>Mostly I would lean to creating the central first and then actually basing the API on it.</a:t>
            </a:r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27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Congratulations,</a:t>
            </a:r>
            <a:r>
              <a:rPr lang="en-GB" baseline="0" dirty="0" smtClean="0"/>
              <a:t> you’ve built a wonderful system</a:t>
            </a:r>
          </a:p>
          <a:p>
            <a:r>
              <a:rPr lang="en-GB" baseline="0" dirty="0" smtClean="0"/>
              <a:t>That with some small tweaks will scale to 400 Users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212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 Slide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87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Examples of some things you may implement</a:t>
            </a:r>
            <a:r>
              <a:rPr lang="en-GB" baseline="0" dirty="0" smtClean="0"/>
              <a:t> include: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6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Read Slide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408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Looking back, how did I do at the game and what would I do differently?</a:t>
            </a:r>
          </a:p>
          <a:p>
            <a:endParaRPr lang="en-GB" dirty="0" smtClean="0"/>
          </a:p>
          <a:p>
            <a:r>
              <a:rPr lang="en-GB" b="1" u="sng" dirty="0" smtClean="0"/>
              <a:t>Costly Mistakes</a:t>
            </a:r>
          </a:p>
          <a:p>
            <a:r>
              <a:rPr lang="en-GB" dirty="0" smtClean="0"/>
              <a:t>Complex Packaging – Choose wrong packaging</a:t>
            </a:r>
            <a:r>
              <a:rPr lang="en-GB" baseline="0" dirty="0" smtClean="0"/>
              <a:t> method. Rather than modules building and relying, I should have had a flat file loader. That can load everything.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Query Logging should be offline – We</a:t>
            </a:r>
            <a:r>
              <a:rPr lang="en-GB" baseline="0" dirty="0" smtClean="0"/>
              <a:t> reused our </a:t>
            </a:r>
            <a:r>
              <a:rPr lang="en-GB" baseline="0" dirty="0" err="1" smtClean="0"/>
              <a:t>kdb</a:t>
            </a:r>
            <a:r>
              <a:rPr lang="en-GB" baseline="0" dirty="0" smtClean="0"/>
              <a:t> infra, to capture logs in near-real time. Very useful for recent debugs but probably not worth the effort.</a:t>
            </a:r>
          </a:p>
          <a:p>
            <a:r>
              <a:rPr lang="en-GB" baseline="0" dirty="0" smtClean="0"/>
              <a:t>                            In hindsight, I’d log to console and have a separate log scraper that uploads that elsewhere.</a:t>
            </a:r>
            <a:endParaRPr lang="en-GB" dirty="0" smtClean="0"/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Hiring / Training - Internal </a:t>
            </a:r>
            <a:r>
              <a:rPr lang="en-GB" dirty="0" err="1" smtClean="0"/>
              <a:t>Devs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04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0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My name is Ryan Hamilton</a:t>
            </a:r>
          </a:p>
          <a:p>
            <a:r>
              <a:rPr lang="en-GB" dirty="0" smtClean="0"/>
              <a:t>I’ve previously build systems, mostly </a:t>
            </a:r>
            <a:r>
              <a:rPr lang="en-GB" dirty="0" err="1" smtClean="0"/>
              <a:t>kdb</a:t>
            </a:r>
            <a:r>
              <a:rPr lang="en-GB" dirty="0" smtClean="0"/>
              <a:t>+ based at MS, UBS, Citi.</a:t>
            </a:r>
          </a:p>
          <a:p>
            <a:r>
              <a:rPr lang="en-GB" dirty="0" smtClean="0"/>
              <a:t>At MS I got</a:t>
            </a:r>
            <a:r>
              <a:rPr lang="en-GB" baseline="0" dirty="0" smtClean="0"/>
              <a:t> to work on </a:t>
            </a:r>
            <a:r>
              <a:rPr lang="en-GB" dirty="0" smtClean="0"/>
              <a:t>probably</a:t>
            </a:r>
            <a:r>
              <a:rPr lang="en-GB" baseline="0" dirty="0" smtClean="0"/>
              <a:t> the oldest largest deployment of </a:t>
            </a:r>
            <a:r>
              <a:rPr lang="en-GB" baseline="0" dirty="0" err="1" smtClean="0"/>
              <a:t>kdb</a:t>
            </a:r>
            <a:r>
              <a:rPr lang="en-GB" baseline="0" dirty="0" smtClean="0"/>
              <a:t>+ systems in the world.</a:t>
            </a:r>
          </a:p>
          <a:p>
            <a:r>
              <a:rPr lang="en-GB" baseline="0" dirty="0" smtClean="0"/>
              <a:t>At UBS I worked on the equities market data platform.</a:t>
            </a:r>
          </a:p>
          <a:p>
            <a:r>
              <a:rPr lang="en-GB" baseline="0" dirty="0" smtClean="0"/>
              <a:t>And at Citi, if you query almost any market data except equities, you are probably interacting with a system I or my team built.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Additional to building systems internally for banks.</a:t>
            </a:r>
          </a:p>
          <a:p>
            <a:r>
              <a:rPr lang="en-GB" baseline="0" dirty="0" smtClean="0"/>
              <a:t>For the last 10 years my business partner John and I have been running </a:t>
            </a:r>
            <a:r>
              <a:rPr lang="en-GB" baseline="0" dirty="0" err="1" smtClean="0"/>
              <a:t>Timestored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We’ve provided training to 100s of individuals and provided software tools.</a:t>
            </a:r>
          </a:p>
          <a:p>
            <a:r>
              <a:rPr lang="en-GB" baseline="0" dirty="0" smtClean="0"/>
              <a:t>The most popular currently is </a:t>
            </a:r>
            <a:r>
              <a:rPr lang="en-GB" baseline="0" dirty="0" err="1" smtClean="0"/>
              <a:t>qStudio</a:t>
            </a:r>
            <a:r>
              <a:rPr lang="en-GB" baseline="0" dirty="0" smtClean="0"/>
              <a:t> an IDE for </a:t>
            </a:r>
            <a:r>
              <a:rPr lang="en-GB" baseline="0" dirty="0" err="1" smtClean="0"/>
              <a:t>kdb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Our newest tool is Pulse, a real-time visualization tool for </a:t>
            </a:r>
            <a:r>
              <a:rPr lang="en-GB" baseline="0" dirty="0" err="1" smtClean="0"/>
              <a:t>kdb</a:t>
            </a:r>
            <a:r>
              <a:rPr lang="en-GB" baseline="0" dirty="0" smtClean="0"/>
              <a:t> and other databases.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3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8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a bit of background I would like to try and outline what we are building </a:t>
            </a:r>
          </a:p>
          <a:p>
            <a:r>
              <a:rPr lang="en-GB" dirty="0" smtClean="0"/>
              <a:t>as I’m aware not everyone listening</a:t>
            </a:r>
            <a:r>
              <a:rPr lang="en-GB" baseline="0" dirty="0" smtClean="0"/>
              <a:t> this presentation may have been working solidly in </a:t>
            </a:r>
            <a:r>
              <a:rPr lang="en-GB" baseline="0" dirty="0" err="1" smtClean="0"/>
              <a:t>kdb</a:t>
            </a:r>
            <a:r>
              <a:rPr lang="en-GB" baseline="0" dirty="0" smtClean="0"/>
              <a:t> for years.</a:t>
            </a:r>
            <a:endParaRPr lang="en-GB" dirty="0" smtClean="0"/>
          </a:p>
          <a:p>
            <a:r>
              <a:rPr lang="en-GB" dirty="0" smtClean="0"/>
              <a:t>Let’s </a:t>
            </a:r>
            <a:r>
              <a:rPr lang="en-GB" baseline="0" dirty="0" smtClean="0"/>
              <a:t>start our game.</a:t>
            </a:r>
          </a:p>
          <a:p>
            <a:r>
              <a:rPr lang="en-GB" baseline="0" dirty="0" smtClean="0"/>
              <a:t>We are going to build a firm wide analytics platform.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7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goal is to build a data app pyramid.</a:t>
            </a:r>
          </a:p>
          <a:p>
            <a:r>
              <a:rPr lang="en-GB" dirty="0" smtClean="0"/>
              <a:t>The pyramid</a:t>
            </a:r>
            <a:r>
              <a:rPr lang="en-GB" baseline="0" dirty="0" smtClean="0"/>
              <a:t> relies on all bottom layers to allow building to a pinnacle of user happiness and action.</a:t>
            </a:r>
            <a:endParaRPr lang="en-GB" dirty="0" smtClean="0"/>
          </a:p>
          <a:p>
            <a:r>
              <a:rPr lang="en-GB" dirty="0" smtClean="0"/>
              <a:t>We take raw data</a:t>
            </a:r>
            <a:r>
              <a:rPr lang="en-GB" baseline="0" dirty="0" smtClean="0"/>
              <a:t> at the bottom</a:t>
            </a:r>
          </a:p>
          <a:p>
            <a:r>
              <a:rPr lang="en-GB" baseline="0" dirty="0" smtClean="0"/>
              <a:t>Build a platform of hardware/storage/APIs then finance specific APIs</a:t>
            </a:r>
          </a:p>
          <a:p>
            <a:r>
              <a:rPr lang="en-GB" baseline="0" dirty="0" smtClean="0"/>
              <a:t>Which finally allows us to, at the top, achieve action.</a:t>
            </a:r>
          </a:p>
          <a:p>
            <a:r>
              <a:rPr lang="en-GB" baseline="0" dirty="0" smtClean="0"/>
              <a:t>This action is very important. </a:t>
            </a:r>
          </a:p>
          <a:p>
            <a:r>
              <a:rPr lang="en-GB" baseline="0" dirty="0" smtClean="0"/>
              <a:t>If you are gathering or storing data but it’s not being used for action or profit. It’s a waste of time.</a:t>
            </a:r>
          </a:p>
          <a:p>
            <a:r>
              <a:rPr lang="en-GB" baseline="0" dirty="0" smtClean="0"/>
              <a:t>IF the data is too messy or of the wrong structure to use, it’s also useless.</a:t>
            </a:r>
          </a:p>
          <a:p>
            <a:r>
              <a:rPr lang="en-GB" baseline="0" dirty="0" smtClean="0"/>
              <a:t>Our whole goal is that action.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93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 mission is to deliver market data.</a:t>
            </a:r>
          </a:p>
          <a:p>
            <a:r>
              <a:rPr lang="en-GB" dirty="0" smtClean="0"/>
              <a:t>There are 3 key pre-requisites</a:t>
            </a:r>
          </a:p>
          <a:p>
            <a:endParaRPr lang="en-GB" dirty="0" smtClean="0"/>
          </a:p>
          <a:p>
            <a:r>
              <a:rPr lang="en-GB" dirty="0" smtClean="0"/>
              <a:t>Users – That are smart, engaged and can use good market data to make the firm money. </a:t>
            </a:r>
          </a:p>
          <a:p>
            <a:r>
              <a:rPr lang="en-GB" dirty="0" smtClean="0"/>
              <a:t>            If you don’t have good users, your first job should</a:t>
            </a:r>
            <a:r>
              <a:rPr lang="en-GB" baseline="0" dirty="0" smtClean="0"/>
              <a:t> be to find them or leave.</a:t>
            </a:r>
          </a:p>
          <a:p>
            <a:r>
              <a:rPr lang="en-GB" baseline="0" dirty="0" smtClean="0"/>
              <a:t>            No good developer wants to build an “imaginary system” – Long term….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Team  - You want good developers NOT great coders.</a:t>
            </a:r>
          </a:p>
          <a:p>
            <a:r>
              <a:rPr lang="en-GB" baseline="0" dirty="0" smtClean="0"/>
              <a:t>            Coders can write code. We want people that can develop solutions.</a:t>
            </a:r>
          </a:p>
          <a:p>
            <a:r>
              <a:rPr lang="en-GB" baseline="0" dirty="0" smtClean="0"/>
              <a:t>            All the way from speaking to users, working out requirements, developing, delivering, supporting and operating that solution.</a:t>
            </a:r>
          </a:p>
          <a:p>
            <a:r>
              <a:rPr lang="en-GB" baseline="0" dirty="0" smtClean="0"/>
              <a:t>            Then listening to feedback.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Third is Feedback. I’ve mentioned it here as it is critical for any software development team to create an efficient delivery pipeline and to allow feedback at all stages.</a:t>
            </a:r>
          </a:p>
          <a:p>
            <a:r>
              <a:rPr lang="en-GB" baseline="0" dirty="0" smtClean="0"/>
              <a:t>OK so we have users/teams and a good feedback cycle.</a:t>
            </a:r>
          </a:p>
          <a:p>
            <a:r>
              <a:rPr lang="en-GB" baseline="0" dirty="0" smtClean="0"/>
              <a:t>You have landed into your new company or office, it’s day 1.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5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Tx/>
              <a:buChar char="-"/>
            </a:pPr>
            <a:r>
              <a:rPr lang="en-GB" dirty="0" smtClean="0"/>
              <a:t>What you have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What users are </a:t>
            </a:r>
            <a:br>
              <a:rPr lang="en-GB" dirty="0" smtClean="0"/>
            </a:br>
            <a:r>
              <a:rPr lang="en-GB" dirty="0" smtClean="0"/>
              <a:t>currently doing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What they find painful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What they want to do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4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were lucky, nothing broke on your first day. </a:t>
            </a:r>
          </a:p>
          <a:p>
            <a:r>
              <a:rPr lang="en-US" dirty="0" smtClean="0"/>
              <a:t>But now it’s day 2 and something is probably breaking.</a:t>
            </a:r>
          </a:p>
          <a:p>
            <a:endParaRPr lang="en-US" dirty="0" smtClean="0"/>
          </a:p>
          <a:p>
            <a:r>
              <a:rPr lang="en-US" dirty="0" smtClean="0"/>
              <a:t>Fix </a:t>
            </a:r>
            <a:r>
              <a:rPr lang="en-US" dirty="0" smtClean="0"/>
              <a:t>anything breaking</a:t>
            </a:r>
          </a:p>
          <a:p>
            <a:r>
              <a:rPr lang="en-US" dirty="0" smtClean="0"/>
              <a:t>Quick Wins</a:t>
            </a:r>
          </a:p>
          <a:p>
            <a:pPr lvl="1"/>
            <a:r>
              <a:rPr lang="en-US" dirty="0" smtClean="0"/>
              <a:t>Turn on logging ASAP</a:t>
            </a:r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Outline all problems</a:t>
            </a:r>
          </a:p>
          <a:p>
            <a:pPr lvl="1"/>
            <a:r>
              <a:rPr lang="en-US" dirty="0" smtClean="0"/>
              <a:t>Outline all user requests</a:t>
            </a:r>
          </a:p>
          <a:p>
            <a:pPr lvl="1"/>
            <a:r>
              <a:rPr lang="en-US" dirty="0" smtClean="0"/>
              <a:t>Say what you are going to work on</a:t>
            </a:r>
          </a:p>
          <a:p>
            <a:pPr lvl="1"/>
            <a:r>
              <a:rPr lang="en-US" dirty="0" smtClean="0"/>
              <a:t>Decide any changes in how team operates</a:t>
            </a:r>
          </a:p>
          <a:p>
            <a:pPr lvl="1"/>
            <a:r>
              <a:rPr lang="en-US" dirty="0" smtClean="0"/>
              <a:t>Reach rough team consensus</a:t>
            </a:r>
          </a:p>
          <a:p>
            <a:pPr lvl="1"/>
            <a:r>
              <a:rPr lang="en-US" dirty="0" smtClean="0"/>
              <a:t>Email it to everyone!</a:t>
            </a:r>
          </a:p>
          <a:p>
            <a:r>
              <a:rPr lang="en-US" dirty="0" smtClean="0"/>
              <a:t>User Contract / API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9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Day 3 – We can finally get into the architecture.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To make sure we are</a:t>
            </a:r>
            <a:r>
              <a:rPr lang="en-GB" baseline="0" dirty="0" smtClean="0"/>
              <a:t> all starting from the same idea. This is </a:t>
            </a:r>
            <a:r>
              <a:rPr lang="en-GB" baseline="0" dirty="0" err="1" smtClean="0"/>
              <a:t>kdb</a:t>
            </a:r>
            <a:r>
              <a:rPr lang="en-GB" baseline="0" dirty="0" smtClean="0"/>
              <a:t> tick.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 simple setup to allow capturing one database of data on one machine.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Read Slide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TimeStored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25E1E-1D47-4C71-8398-CB37CCBC15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12/15/2022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 of </a:t>
            </a:r>
            <a:r>
              <a:rPr lang="en-US" dirty="0" err="1" smtClean="0"/>
              <a:t>kdb+q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What's so special about kdb+?</a:t>
            </a:r>
          </a:p>
          <a:p>
            <a:r>
              <a:rPr lang="en-US" dirty="0" smtClean="0"/>
              <a:t>What can it do for me?</a:t>
            </a:r>
          </a:p>
          <a:p>
            <a:endParaRPr lang="en-US" dirty="0" smtClean="0"/>
          </a:p>
          <a:p>
            <a:r>
              <a:rPr lang="en-US" dirty="0" smtClean="0"/>
              <a:t>Ryan Hamilton</a:t>
            </a:r>
            <a:endParaRPr lang="en-US" dirty="0"/>
          </a:p>
        </p:txBody>
      </p:sp>
      <p:pic>
        <p:nvPicPr>
          <p:cNvPr id="4" name="Picture 2" descr="C:\Users\ray\dev\web\timestored.com\timestored.com\public_html\time-series-data\images\scaling-k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33660"/>
            <a:ext cx="12675603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 4 – Scaling Out Tick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50691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Problem: Reasonably allowing multiple </a:t>
            </a:r>
            <a:br>
              <a:rPr lang="en-US" dirty="0" smtClean="0"/>
            </a:br>
            <a:r>
              <a:rPr lang="en-US" dirty="0" smtClean="0"/>
              <a:t>databases</a:t>
            </a:r>
          </a:p>
          <a:p>
            <a:r>
              <a:rPr lang="en-US" dirty="0" smtClean="0"/>
              <a:t>Pivot Points for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Storage</a:t>
            </a:r>
          </a:p>
          <a:p>
            <a:pPr lvl="2"/>
            <a:r>
              <a:rPr lang="en-US" dirty="0"/>
              <a:t>DDN / Raid / SSD / S3</a:t>
            </a:r>
          </a:p>
          <a:p>
            <a:pPr lvl="1"/>
            <a:r>
              <a:rPr lang="en-US" dirty="0" smtClean="0"/>
              <a:t>Server-Split</a:t>
            </a:r>
            <a:endParaRPr lang="en-US" dirty="0" smtClean="0"/>
          </a:p>
          <a:p>
            <a:pPr lvl="2"/>
            <a:r>
              <a:rPr lang="en-US" dirty="0" smtClean="0"/>
              <a:t>Efficiency, </a:t>
            </a:r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Launcher</a:t>
            </a:r>
            <a:endParaRPr lang="en-US" dirty="0" smtClean="0"/>
          </a:p>
          <a:p>
            <a:pPr lvl="2"/>
            <a:r>
              <a:rPr lang="en-US" dirty="0" err="1" smtClean="0"/>
              <a:t>Kubernetes</a:t>
            </a:r>
            <a:endParaRPr lang="en-US" dirty="0" smtClean="0"/>
          </a:p>
          <a:p>
            <a:pPr lvl="2"/>
            <a:r>
              <a:rPr lang="en-US" dirty="0" smtClean="0"/>
              <a:t>Bash</a:t>
            </a:r>
          </a:p>
          <a:p>
            <a:pPr lvl="2"/>
            <a:r>
              <a:rPr lang="en-US" dirty="0" smtClean="0"/>
              <a:t>SSH</a:t>
            </a:r>
          </a:p>
          <a:p>
            <a:pPr lvl="1"/>
            <a:r>
              <a:rPr lang="en-US" dirty="0" smtClean="0"/>
              <a:t>Cloud </a:t>
            </a:r>
            <a:r>
              <a:rPr lang="en-US" dirty="0" err="1" smtClean="0"/>
              <a:t>vs</a:t>
            </a:r>
            <a:r>
              <a:rPr lang="en-US" dirty="0" smtClean="0"/>
              <a:t> On-</a:t>
            </a:r>
            <a:r>
              <a:rPr lang="en-US" dirty="0" err="1" smtClean="0"/>
              <a:t>Prem</a:t>
            </a:r>
            <a:endParaRPr lang="en-GB" dirty="0"/>
          </a:p>
        </p:txBody>
      </p:sp>
      <p:pic>
        <p:nvPicPr>
          <p:cNvPr id="1026" name="Picture 2" descr="C:\Users\ray\dev\timestored\training\2022-xmas-presentations\scaling-kdb\tick-database-layout.draw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5"/>
            <a:ext cx="4425305" cy="52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Day 5 – Common </a:t>
            </a:r>
            <a:r>
              <a:rPr lang="en-GB" dirty="0" err="1" smtClean="0"/>
              <a:t>kdb</a:t>
            </a:r>
            <a:r>
              <a:rPr lang="en-GB" dirty="0" smtClean="0"/>
              <a:t>+ Problems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 scaled out but now you can’t manually jump in and fix issues yourself. You need to automate improvements to the core stack.</a:t>
            </a:r>
          </a:p>
          <a:p>
            <a:r>
              <a:rPr lang="en-US" dirty="0" smtClean="0"/>
              <a:t>Problems </a:t>
            </a:r>
            <a:r>
              <a:rPr lang="en-US" dirty="0" smtClean="0"/>
              <a:t>-&gt; Solution</a:t>
            </a:r>
          </a:p>
          <a:p>
            <a:r>
              <a:rPr lang="en-US" dirty="0" smtClean="0"/>
              <a:t>Slow consumer risks TP -&gt; Chained TP</a:t>
            </a:r>
          </a:p>
          <a:p>
            <a:pPr lvl="1"/>
            <a:r>
              <a:rPr lang="en-US" dirty="0" smtClean="0"/>
              <a:t>Cutoff slow </a:t>
            </a:r>
            <a:r>
              <a:rPr lang="en-US" dirty="0" smtClean="0"/>
              <a:t>subscribers</a:t>
            </a:r>
            <a:endParaRPr lang="en-US" dirty="0"/>
          </a:p>
          <a:p>
            <a:r>
              <a:rPr lang="en-US" dirty="0"/>
              <a:t>Long user queries block HDB -&gt; -T timeouts</a:t>
            </a:r>
          </a:p>
          <a:p>
            <a:r>
              <a:rPr lang="en-US" dirty="0"/>
              <a:t>Bad user queries -&gt; GW + -g + auto-restart</a:t>
            </a:r>
          </a:p>
          <a:p>
            <a:r>
              <a:rPr lang="en-US" dirty="0"/>
              <a:t>High TP/RDB CPU - </a:t>
            </a:r>
            <a:r>
              <a:rPr lang="en-US" dirty="0" smtClean="0"/>
              <a:t>batching</a:t>
            </a:r>
            <a:endParaRPr lang="en-US" dirty="0" smtClean="0"/>
          </a:p>
          <a:p>
            <a:r>
              <a:rPr lang="en-US" dirty="0" smtClean="0"/>
              <a:t>End of day </a:t>
            </a:r>
            <a:r>
              <a:rPr lang="en-US" dirty="0" err="1" smtClean="0"/>
              <a:t>Savedown</a:t>
            </a:r>
            <a:r>
              <a:rPr lang="en-US" dirty="0" smtClean="0"/>
              <a:t> blocks queries -&gt; WDB</a:t>
            </a:r>
          </a:p>
          <a:p>
            <a:pPr lvl="1"/>
            <a:r>
              <a:rPr lang="en-US" dirty="0" smtClean="0"/>
              <a:t>Persist data throughout day to temp location</a:t>
            </a:r>
          </a:p>
          <a:p>
            <a:r>
              <a:rPr lang="en-US" dirty="0" smtClean="0"/>
              <a:t>Sort slow = perform </a:t>
            </a:r>
            <a:r>
              <a:rPr lang="en-US" dirty="0" smtClean="0"/>
              <a:t>offline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98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ay\dev\timestored\training\2022-xmas-presentations\scaling-kdb\tick-plus.draw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97" y="-15230"/>
            <a:ext cx="6575687" cy="68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Day 6 – Common Growing Pains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59"/>
          </a:xfrm>
        </p:spPr>
        <p:txBody>
          <a:bodyPr>
            <a:normAutofit/>
          </a:bodyPr>
          <a:lstStyle/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We scaled </a:t>
            </a:r>
            <a:r>
              <a:rPr lang="en-US" dirty="0" smtClean="0"/>
              <a:t>out even further </a:t>
            </a:r>
            <a:r>
              <a:rPr lang="en-US" dirty="0" smtClean="0"/>
              <a:t>and now processes are everywhere</a:t>
            </a:r>
          </a:p>
          <a:p>
            <a:pPr lvl="1"/>
            <a:r>
              <a:rPr lang="en-US" dirty="0" smtClean="0"/>
              <a:t>We need security everywhere</a:t>
            </a:r>
          </a:p>
          <a:p>
            <a:pPr lvl="1"/>
            <a:r>
              <a:rPr lang="en-US" dirty="0" smtClean="0"/>
              <a:t>Some databases are too large for one machine</a:t>
            </a:r>
          </a:p>
          <a:p>
            <a:pPr lvl="1"/>
            <a:r>
              <a:rPr lang="en-US" dirty="0" smtClean="0"/>
              <a:t>Users querying </a:t>
            </a:r>
            <a:r>
              <a:rPr lang="en-US" dirty="0" err="1" smtClean="0"/>
              <a:t>host:port</a:t>
            </a:r>
            <a:r>
              <a:rPr lang="en-US" dirty="0" smtClean="0"/>
              <a:t> RDB/HDB direct</a:t>
            </a:r>
          </a:p>
          <a:p>
            <a:pPr lvl="2"/>
            <a:r>
              <a:rPr lang="en-US" dirty="0" smtClean="0"/>
              <a:t>Won’t work if server dies</a:t>
            </a:r>
          </a:p>
          <a:p>
            <a:pPr lvl="2"/>
            <a:r>
              <a:rPr lang="en-US" dirty="0" smtClean="0"/>
              <a:t>Requires expertise</a:t>
            </a:r>
          </a:p>
          <a:p>
            <a:pPr lvl="2"/>
            <a:r>
              <a:rPr lang="en-US" dirty="0" smtClean="0"/>
              <a:t>Users can’t find data</a:t>
            </a:r>
          </a:p>
        </p:txBody>
      </p:sp>
    </p:spTree>
    <p:extLst>
      <p:ext uri="{BB962C8B-B14F-4D97-AF65-F5344CB8AC3E}">
        <p14:creationId xmlns:p14="http://schemas.microsoft.com/office/powerpoint/2010/main" val="8776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-43235"/>
            <a:ext cx="9141296" cy="74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8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ray\dev\timestored\training\2022-xmas-presentations\scaling-kdb\megagw.draw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6801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y\dev\timestored\training\2022-xmas-presentations\scaling-kdb\megagw-detailed.draw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662"/>
            <a:ext cx="9144000" cy="71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s://hips.hearstapps.com/digitalspyuk.cdnds.net/12/27/tech_simcity_social_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6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Congratulations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GB" dirty="0" smtClean="0"/>
              <a:t>Day 1-2 – 0-10 Users – 1-2 Databases</a:t>
            </a:r>
          </a:p>
          <a:p>
            <a:r>
              <a:rPr lang="en-GB" dirty="0" smtClean="0"/>
              <a:t>Day 3-4 – 10-50 Users – Scaled out Tick</a:t>
            </a:r>
          </a:p>
          <a:p>
            <a:r>
              <a:rPr lang="en-GB" dirty="0" smtClean="0"/>
              <a:t>Day 5 – 50-100 – CTP/GW/WDB – Timeouts</a:t>
            </a:r>
          </a:p>
          <a:p>
            <a:r>
              <a:rPr lang="en-GB" dirty="0" smtClean="0"/>
              <a:t>Day 6 – 100-400 – </a:t>
            </a:r>
            <a:r>
              <a:rPr lang="en-GB" dirty="0" err="1" smtClean="0"/>
              <a:t>MegaGW</a:t>
            </a:r>
            <a:r>
              <a:rPr lang="en-GB" dirty="0" smtClean="0"/>
              <a:t> – Service Disco</a:t>
            </a:r>
          </a:p>
          <a:p>
            <a:r>
              <a:rPr lang="en-GB" dirty="0" smtClean="0"/>
              <a:t>Day 7 – Expand up or out.</a:t>
            </a:r>
          </a:p>
          <a:p>
            <a:pPr lvl="1"/>
            <a:r>
              <a:rPr lang="en-GB" dirty="0" smtClean="0"/>
              <a:t>Up = APIs / apps / sandboxes</a:t>
            </a:r>
          </a:p>
          <a:p>
            <a:pPr lvl="1"/>
            <a:r>
              <a:rPr lang="en-GB" dirty="0" smtClean="0"/>
              <a:t>Out = More data captures across asset classes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3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Mega-Selects – beautiful user API</a:t>
            </a:r>
          </a:p>
          <a:p>
            <a:r>
              <a:rPr lang="en-GB" dirty="0" err="1"/>
              <a:t>Sharding</a:t>
            </a:r>
            <a:r>
              <a:rPr lang="en-GB" dirty="0"/>
              <a:t> – captures larger than 1 machine</a:t>
            </a:r>
          </a:p>
          <a:p>
            <a:r>
              <a:rPr lang="en-GB" dirty="0" smtClean="0"/>
              <a:t>Middleware – IPC or solace or </a:t>
            </a:r>
            <a:r>
              <a:rPr lang="en-GB" dirty="0" err="1" smtClean="0"/>
              <a:t>kafka</a:t>
            </a:r>
            <a:endParaRPr lang="en-GB" dirty="0"/>
          </a:p>
          <a:p>
            <a:r>
              <a:rPr lang="en-GB" dirty="0" smtClean="0"/>
              <a:t>User Sandboxes</a:t>
            </a:r>
          </a:p>
          <a:p>
            <a:r>
              <a:rPr lang="en-GB" dirty="0" smtClean="0"/>
              <a:t>Hosted API – Allowing other teams to define </a:t>
            </a:r>
            <a:r>
              <a:rPr lang="en-GB" dirty="0" err="1" smtClean="0"/>
              <a:t>kdb</a:t>
            </a:r>
            <a:r>
              <a:rPr lang="en-GB" dirty="0" smtClean="0"/>
              <a:t> APIs in </a:t>
            </a:r>
            <a:r>
              <a:rPr lang="en-GB" dirty="0" err="1" smtClean="0"/>
              <a:t>megaGW</a:t>
            </a:r>
            <a:r>
              <a:rPr lang="en-GB" dirty="0" smtClean="0"/>
              <a:t> safely</a:t>
            </a:r>
          </a:p>
          <a:p>
            <a:r>
              <a:rPr lang="en-GB" dirty="0" smtClean="0"/>
              <a:t>Apps – As well as captures, host RTEs</a:t>
            </a:r>
          </a:p>
          <a:p>
            <a:r>
              <a:rPr lang="en-GB" dirty="0" smtClean="0"/>
              <a:t>Failover</a:t>
            </a:r>
          </a:p>
          <a:p>
            <a:r>
              <a:rPr lang="en-GB" dirty="0" smtClean="0"/>
              <a:t>Regional – hosted databases</a:t>
            </a:r>
          </a:p>
          <a:p>
            <a:r>
              <a:rPr lang="en-GB" dirty="0" smtClean="0"/>
              <a:t>Improved Load-balancing. Persistent connections.</a:t>
            </a:r>
          </a:p>
        </p:txBody>
      </p:sp>
    </p:spTree>
    <p:extLst>
      <p:ext uri="{BB962C8B-B14F-4D97-AF65-F5344CB8AC3E}">
        <p14:creationId xmlns:p14="http://schemas.microsoft.com/office/powerpoint/2010/main" val="20517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Scaling </a:t>
            </a:r>
            <a:r>
              <a:rPr lang="en-US" dirty="0" err="1" smtClean="0"/>
              <a:t>kdb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 to Problem</a:t>
            </a:r>
          </a:p>
          <a:p>
            <a:r>
              <a:rPr lang="en-US" dirty="0" smtClean="0"/>
              <a:t>Users – Team – Feedback</a:t>
            </a:r>
          </a:p>
          <a:p>
            <a:r>
              <a:rPr lang="en-US" dirty="0" err="1" smtClean="0"/>
              <a:t>Kdb</a:t>
            </a:r>
            <a:r>
              <a:rPr lang="en-US" dirty="0" smtClean="0"/>
              <a:t>+ Architecture</a:t>
            </a:r>
          </a:p>
          <a:p>
            <a:pPr lvl="1"/>
            <a:r>
              <a:rPr lang="en-US" dirty="0" smtClean="0"/>
              <a:t>Investigate</a:t>
            </a:r>
          </a:p>
          <a:p>
            <a:pPr lvl="1"/>
            <a:r>
              <a:rPr lang="en-US" dirty="0" smtClean="0"/>
              <a:t>Patch, Quick wins, Plan</a:t>
            </a:r>
          </a:p>
          <a:p>
            <a:pPr lvl="1"/>
            <a:r>
              <a:rPr lang="en-US" dirty="0" smtClean="0"/>
              <a:t>Tick Basics</a:t>
            </a:r>
          </a:p>
          <a:p>
            <a:pPr lvl="1"/>
            <a:r>
              <a:rPr lang="en-US" dirty="0" smtClean="0"/>
              <a:t>Scaling out Tick</a:t>
            </a:r>
          </a:p>
          <a:p>
            <a:pPr lvl="1"/>
            <a:r>
              <a:rPr lang="en-US" dirty="0" smtClean="0"/>
              <a:t>Common </a:t>
            </a:r>
            <a:r>
              <a:rPr lang="en-US" dirty="0" err="1" smtClean="0"/>
              <a:t>kdb</a:t>
            </a:r>
            <a:r>
              <a:rPr lang="en-US" dirty="0" smtClean="0"/>
              <a:t>+ Problems</a:t>
            </a:r>
          </a:p>
          <a:p>
            <a:pPr lvl="1"/>
            <a:r>
              <a:rPr lang="en-US" dirty="0" smtClean="0"/>
              <a:t>Common Growing Pains</a:t>
            </a:r>
            <a:endParaRPr lang="en-US" dirty="0"/>
          </a:p>
          <a:p>
            <a:r>
              <a:rPr lang="en-US" dirty="0" smtClean="0"/>
              <a:t>Costly </a:t>
            </a:r>
            <a:r>
              <a:rPr lang="en-US" dirty="0"/>
              <a:t>Mistakes</a:t>
            </a:r>
          </a:p>
          <a:p>
            <a:r>
              <a:rPr lang="en-US" dirty="0" smtClean="0"/>
              <a:t>Secret Weapons</a:t>
            </a:r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64"/>
            <a:ext cx="9488454" cy="682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1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Secret Weapon</a:t>
            </a:r>
            <a:br>
              <a:rPr lang="en-GB" dirty="0" smtClean="0"/>
            </a:br>
            <a:r>
              <a:rPr lang="en-GB" dirty="0" smtClean="0"/>
              <a:t>Continuous Deployment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221088"/>
            <a:ext cx="8424936" cy="252028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Code is read 10x more than it’s written</a:t>
            </a:r>
          </a:p>
          <a:p>
            <a:r>
              <a:rPr lang="en-US" dirty="0" smtClean="0"/>
              <a:t>CI </a:t>
            </a:r>
            <a:r>
              <a:rPr lang="en-US" dirty="0"/>
              <a:t>- Continuous Integration at minimum</a:t>
            </a:r>
          </a:p>
          <a:p>
            <a:r>
              <a:rPr lang="en-US" dirty="0" smtClean="0"/>
              <a:t>Invest </a:t>
            </a:r>
            <a:r>
              <a:rPr lang="en-US" dirty="0"/>
              <a:t>as much as reasonably possible optimizing the appropriate part of your pipeline. Every </a:t>
            </a:r>
            <a:r>
              <a:rPr lang="en-US" dirty="0" smtClean="0"/>
              <a:t>developer </a:t>
            </a:r>
            <a:r>
              <a:rPr lang="en-US" dirty="0"/>
              <a:t>MUST be able to run new code in a repeatable environment.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933307" cy="199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Secret Weapons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Require </a:t>
            </a:r>
            <a:r>
              <a:rPr lang="en-GB" b="1" dirty="0"/>
              <a:t>significant effort </a:t>
            </a:r>
            <a:r>
              <a:rPr lang="en-GB" b="1" dirty="0" smtClean="0"/>
              <a:t>but return a </a:t>
            </a:r>
            <a:r>
              <a:rPr lang="en-GB" b="1" dirty="0"/>
              <a:t>huge amount of value:</a:t>
            </a:r>
          </a:p>
          <a:p>
            <a:r>
              <a:rPr lang="en-GB" dirty="0" smtClean="0"/>
              <a:t>Full </a:t>
            </a:r>
            <a:r>
              <a:rPr lang="en-GB" dirty="0"/>
              <a:t>Integration Tests </a:t>
            </a:r>
            <a:endParaRPr lang="en-GB" dirty="0" smtClean="0"/>
          </a:p>
          <a:p>
            <a:r>
              <a:rPr lang="en-GB" dirty="0"/>
              <a:t>Keep It Simple - Say no to </a:t>
            </a:r>
            <a:r>
              <a:rPr lang="en-GB" dirty="0" smtClean="0"/>
              <a:t>users / management</a:t>
            </a:r>
            <a:r>
              <a:rPr lang="en-GB" dirty="0"/>
              <a:t>. </a:t>
            </a:r>
            <a:endParaRPr lang="en-GB" dirty="0" smtClean="0"/>
          </a:p>
          <a:p>
            <a:pPr lvl="1"/>
            <a:r>
              <a:rPr lang="en-GB" dirty="0"/>
              <a:t>The best code is NO-code.</a:t>
            </a:r>
            <a:endParaRPr lang="en-GB" dirty="0" smtClean="0"/>
          </a:p>
          <a:p>
            <a:r>
              <a:rPr lang="en-GB" dirty="0"/>
              <a:t>Keep Smelly Working Code - Say no to ourselves. </a:t>
            </a:r>
            <a:endParaRPr lang="en-GB" dirty="0" smtClean="0"/>
          </a:p>
          <a:p>
            <a:r>
              <a:rPr lang="en-GB" b="1" dirty="0" smtClean="0"/>
              <a:t>Non-Code </a:t>
            </a:r>
            <a:r>
              <a:rPr lang="en-GB" b="1" dirty="0"/>
              <a:t>work can pay </a:t>
            </a:r>
            <a:r>
              <a:rPr lang="en-GB" b="1" dirty="0" smtClean="0"/>
              <a:t>hugely</a:t>
            </a:r>
            <a:endParaRPr lang="en-GB" dirty="0" smtClean="0"/>
          </a:p>
          <a:p>
            <a:r>
              <a:rPr lang="en-GB" dirty="0"/>
              <a:t>Mega-Gateway - Users loved </a:t>
            </a:r>
            <a:r>
              <a:rPr lang="en-GB" dirty="0" smtClean="0"/>
              <a:t>this</a:t>
            </a:r>
          </a:p>
          <a:p>
            <a:r>
              <a:rPr lang="en-GB" b="1" dirty="0"/>
              <a:t>S3 </a:t>
            </a:r>
            <a:r>
              <a:rPr lang="en-GB" b="1" dirty="0" smtClean="0"/>
              <a:t>Storage – users don’t use old data</a:t>
            </a:r>
          </a:p>
          <a:p>
            <a:r>
              <a:rPr lang="en-GB" dirty="0"/>
              <a:t>Good artists copy; great artists </a:t>
            </a:r>
            <a:r>
              <a:rPr lang="en-GB" dirty="0" smtClean="0"/>
              <a:t>steal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7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 – Disaster Recovery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5328592"/>
          </a:xfrm>
        </p:spPr>
        <p:txBody>
          <a:bodyPr/>
          <a:lstStyle/>
          <a:p>
            <a:r>
              <a:rPr lang="en-GB" dirty="0" smtClean="0"/>
              <a:t>Typically </a:t>
            </a:r>
            <a:r>
              <a:rPr lang="en-GB" dirty="0" err="1" smtClean="0"/>
              <a:t>kdb</a:t>
            </a:r>
            <a:r>
              <a:rPr lang="en-GB" dirty="0" smtClean="0"/>
              <a:t>+ is ran HOT-HOT</a:t>
            </a:r>
            <a:endParaRPr lang="en-GB" dirty="0"/>
          </a:p>
        </p:txBody>
      </p:sp>
      <p:pic>
        <p:nvPicPr>
          <p:cNvPr id="12290" name="Picture 2" descr="File:Torn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65256"/>
            <a:ext cx="7331968" cy="40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535" cy="655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9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 was lucky to work with some great people.</a:t>
            </a:r>
          </a:p>
          <a:p>
            <a:pPr lvl="1"/>
            <a:r>
              <a:rPr lang="en-US" dirty="0" smtClean="0"/>
              <a:t>That told me when I was wrong</a:t>
            </a:r>
          </a:p>
          <a:p>
            <a:pPr lvl="1"/>
            <a:r>
              <a:rPr lang="en-US" dirty="0" smtClean="0"/>
              <a:t>Showed me better ways to do things</a:t>
            </a:r>
          </a:p>
          <a:p>
            <a:pPr lvl="1"/>
            <a:r>
              <a:rPr lang="en-US" dirty="0" smtClean="0"/>
              <a:t>Were patient when I didn’t understand</a:t>
            </a:r>
          </a:p>
          <a:p>
            <a:pPr lvl="1"/>
            <a:r>
              <a:rPr lang="en-US" dirty="0" smtClean="0"/>
              <a:t>That includes everyone, quants / developers / management / support staff.</a:t>
            </a:r>
          </a:p>
          <a:p>
            <a:r>
              <a:rPr lang="en-US" dirty="0" smtClean="0"/>
              <a:t>I don’t want to mention names as I would only forget someone</a:t>
            </a:r>
          </a:p>
          <a:p>
            <a:r>
              <a:rPr lang="en-US" dirty="0" smtClean="0"/>
              <a:t>But I would like to say</a:t>
            </a:r>
          </a:p>
          <a:p>
            <a:r>
              <a:rPr lang="en-US" sz="5400" dirty="0" smtClean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314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Ryan Hamilton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MS -&gt; UBS -&gt; Citi</a:t>
            </a:r>
          </a:p>
          <a:p>
            <a:r>
              <a:rPr lang="en-GB" dirty="0" err="1" smtClean="0"/>
              <a:t>TimeStored</a:t>
            </a:r>
            <a:endParaRPr lang="en-GB" dirty="0" smtClean="0"/>
          </a:p>
          <a:p>
            <a:pPr lvl="1"/>
            <a:r>
              <a:rPr lang="en-GB" dirty="0" smtClean="0"/>
              <a:t>Training</a:t>
            </a:r>
          </a:p>
          <a:p>
            <a:pPr lvl="1"/>
            <a:r>
              <a:rPr lang="en-GB" dirty="0" err="1" smtClean="0"/>
              <a:t>qUnit</a:t>
            </a:r>
            <a:endParaRPr lang="en-GB" dirty="0" smtClean="0"/>
          </a:p>
          <a:p>
            <a:pPr lvl="1"/>
            <a:r>
              <a:rPr lang="en-GB" dirty="0" err="1" smtClean="0"/>
              <a:t>qStudio</a:t>
            </a:r>
            <a:endParaRPr lang="en-GB" dirty="0" smtClean="0"/>
          </a:p>
          <a:p>
            <a:pPr lvl="1"/>
            <a:r>
              <a:rPr lang="en-GB" dirty="0" smtClean="0"/>
              <a:t>Pulse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3" y="4869160"/>
            <a:ext cx="64690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www.timestored.com/pulse/img/price-grid-dark-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0848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i.ytimg.com/vi/BqaAjgpsoW8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3145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App Pyramid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729870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7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59" y="4653136"/>
            <a:ext cx="2799408" cy="194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09019"/>
            <a:ext cx="921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Mission: Deliver Market Data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99" y="1124744"/>
            <a:ext cx="36173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59" y="2780928"/>
            <a:ext cx="3931637" cy="163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63688" y="1124744"/>
            <a:ext cx="2520280" cy="5400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Users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Team</a:t>
            </a:r>
          </a:p>
          <a:p>
            <a:endParaRPr lang="en-US" dirty="0"/>
          </a:p>
          <a:p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r>
              <a:rPr lang="en-US" dirty="0" smtClean="0"/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3979" y="25332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 1 </a:t>
            </a:r>
            <a:r>
              <a:rPr lang="en-US" sz="3200" dirty="0" smtClean="0"/>
              <a:t>– Investigate</a:t>
            </a:r>
            <a:endParaRPr lang="en-GB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You have either inherited a beautiful green field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Or </a:t>
            </a:r>
            <a:r>
              <a:rPr lang="en-GB" dirty="0"/>
              <a:t>messy brown field with pieces </a:t>
            </a:r>
            <a:r>
              <a:rPr lang="en-GB" dirty="0" smtClean="0"/>
              <a:t>scattered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What resources do you have access to?</a:t>
            </a: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92772"/>
            <a:ext cx="75614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1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Day 2 – Patch, quick wins, Plan</a:t>
            </a:r>
            <a:endParaRPr lang="en-GB" dirty="0"/>
          </a:p>
        </p:txBody>
      </p:sp>
      <p:pic>
        <p:nvPicPr>
          <p:cNvPr id="1028" name="Picture 4" descr="https://www.mobygames.com/images/shots/l/11857-simcity-3000-unlimited-windows-screenshot-f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604191" cy="57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 3 – Tick Basics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199" y="1340768"/>
            <a:ext cx="6567487" cy="5328591"/>
          </a:xfrm>
        </p:spPr>
        <p:txBody>
          <a:bodyPr>
            <a:normAutofit/>
          </a:bodyPr>
          <a:lstStyle/>
          <a:p>
            <a:r>
              <a:rPr lang="en-US" dirty="0" smtClean="0"/>
              <a:t>Problem: Storing market data</a:t>
            </a:r>
          </a:p>
          <a:p>
            <a:r>
              <a:rPr lang="en-US" dirty="0" smtClean="0"/>
              <a:t>FH – Processes data</a:t>
            </a:r>
          </a:p>
          <a:p>
            <a:r>
              <a:rPr lang="en-US" dirty="0" smtClean="0"/>
              <a:t>TP – Logs to disk</a:t>
            </a:r>
            <a:endParaRPr lang="en-US" dirty="0"/>
          </a:p>
          <a:p>
            <a:pPr lvl="1"/>
            <a:r>
              <a:rPr lang="en-US" dirty="0" smtClean="0"/>
              <a:t>Forwards to listeners</a:t>
            </a:r>
          </a:p>
          <a:p>
            <a:r>
              <a:rPr lang="en-US" dirty="0" smtClean="0"/>
              <a:t>RDB</a:t>
            </a:r>
          </a:p>
          <a:p>
            <a:pPr lvl="1"/>
            <a:r>
              <a:rPr lang="en-US" dirty="0" smtClean="0"/>
              <a:t>Keeps recent in RAM</a:t>
            </a:r>
          </a:p>
          <a:p>
            <a:pPr lvl="1"/>
            <a:r>
              <a:rPr lang="en-US" dirty="0" smtClean="0"/>
              <a:t>Answers user queries</a:t>
            </a:r>
          </a:p>
          <a:p>
            <a:r>
              <a:rPr lang="en-US" dirty="0" smtClean="0"/>
              <a:t>HDB</a:t>
            </a:r>
          </a:p>
          <a:p>
            <a:pPr lvl="1"/>
            <a:r>
              <a:rPr lang="en-US" dirty="0" smtClean="0"/>
              <a:t>Provides access to historical data</a:t>
            </a:r>
            <a:br>
              <a:rPr lang="en-US" dirty="0" smtClean="0"/>
            </a:br>
            <a:r>
              <a:rPr lang="en-US" dirty="0" smtClean="0"/>
              <a:t>from persistent storage</a:t>
            </a:r>
          </a:p>
        </p:txBody>
      </p:sp>
      <p:pic>
        <p:nvPicPr>
          <p:cNvPr id="3078" name="Picture 6" descr="C:\Users\ray\dev\timestored\training\2022-xmas-presentations\scaling-kdb\tick-standard.draw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1"/>
            <a:ext cx="3771652" cy="34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11928</TotalTime>
  <Words>2722</Words>
  <Application>Microsoft Office PowerPoint</Application>
  <PresentationFormat>On-screen Show (4:3)</PresentationFormat>
  <Paragraphs>376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Technic</vt:lpstr>
      <vt:lpstr>The Power of kdb+q</vt:lpstr>
      <vt:lpstr>Scaling kdb+</vt:lpstr>
      <vt:lpstr>Ryan Hamilton</vt:lpstr>
      <vt:lpstr>PowerPoint Presentation</vt:lpstr>
      <vt:lpstr>Data App Pyramid</vt:lpstr>
      <vt:lpstr>PowerPoint Presentation</vt:lpstr>
      <vt:lpstr>PowerPoint Presentation</vt:lpstr>
      <vt:lpstr>Day 2 – Patch, quick wins, Plan</vt:lpstr>
      <vt:lpstr>Day 3 – Tick Basics</vt:lpstr>
      <vt:lpstr>Day 4 – Scaling Out Tick</vt:lpstr>
      <vt:lpstr>Day 5 – Common kdb+ Problems</vt:lpstr>
      <vt:lpstr>PowerPoint Presentation</vt:lpstr>
      <vt:lpstr>Day 6 – Common Growing Pains</vt:lpstr>
      <vt:lpstr>PowerPoint Presentation</vt:lpstr>
      <vt:lpstr>PowerPoint Presentation</vt:lpstr>
      <vt:lpstr>PowerPoint Presentation</vt:lpstr>
      <vt:lpstr>PowerPoint Presentation</vt:lpstr>
      <vt:lpstr>Congratulations</vt:lpstr>
      <vt:lpstr>Day 7</vt:lpstr>
      <vt:lpstr>PowerPoint Presentation</vt:lpstr>
      <vt:lpstr>Secret Weapon Continuous Deployment</vt:lpstr>
      <vt:lpstr>Secret Weapons</vt:lpstr>
      <vt:lpstr>DR – Disaster Recovery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kdb+</dc:title>
  <dc:creator>admin</dc:creator>
  <cp:lastModifiedBy>ray</cp:lastModifiedBy>
  <cp:revision>176</cp:revision>
  <dcterms:created xsi:type="dcterms:W3CDTF">2013-07-26T18:32:02Z</dcterms:created>
  <dcterms:modified xsi:type="dcterms:W3CDTF">2022-12-15T16:17:01Z</dcterms:modified>
</cp:coreProperties>
</file>